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</p:sldMasterIdLst>
  <p:notesMasterIdLst>
    <p:notesMasterId r:id="rId41"/>
  </p:notesMasterIdLst>
  <p:handoutMasterIdLst>
    <p:handoutMasterId r:id="rId42"/>
  </p:handoutMasterIdLst>
  <p:sldIdLst>
    <p:sldId id="502" r:id="rId2"/>
    <p:sldId id="529" r:id="rId3"/>
    <p:sldId id="302" r:id="rId4"/>
    <p:sldId id="436" r:id="rId5"/>
    <p:sldId id="304" r:id="rId6"/>
    <p:sldId id="507" r:id="rId7"/>
    <p:sldId id="443" r:id="rId8"/>
    <p:sldId id="510" r:id="rId9"/>
    <p:sldId id="465" r:id="rId10"/>
    <p:sldId id="520" r:id="rId11"/>
    <p:sldId id="542" r:id="rId12"/>
    <p:sldId id="437" r:id="rId13"/>
    <p:sldId id="439" r:id="rId14"/>
    <p:sldId id="440" r:id="rId15"/>
    <p:sldId id="441" r:id="rId16"/>
    <p:sldId id="445" r:id="rId17"/>
    <p:sldId id="503" r:id="rId18"/>
    <p:sldId id="530" r:id="rId19"/>
    <p:sldId id="470" r:id="rId20"/>
    <p:sldId id="501" r:id="rId21"/>
    <p:sldId id="450" r:id="rId22"/>
    <p:sldId id="506" r:id="rId23"/>
    <p:sldId id="452" r:id="rId24"/>
    <p:sldId id="524" r:id="rId25"/>
    <p:sldId id="547" r:id="rId26"/>
    <p:sldId id="317" r:id="rId27"/>
    <p:sldId id="318" r:id="rId28"/>
    <p:sldId id="344" r:id="rId29"/>
    <p:sldId id="515" r:id="rId30"/>
    <p:sldId id="497" r:id="rId31"/>
    <p:sldId id="498" r:id="rId32"/>
    <p:sldId id="473" r:id="rId33"/>
    <p:sldId id="545" r:id="rId34"/>
    <p:sldId id="523" r:id="rId35"/>
    <p:sldId id="536" r:id="rId36"/>
    <p:sldId id="546" r:id="rId37"/>
    <p:sldId id="525" r:id="rId38"/>
    <p:sldId id="548" r:id="rId39"/>
    <p:sldId id="463" r:id="rId4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Osaka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Osaka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Osaka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Osaka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Osaka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charset="0"/>
        <a:ea typeface="Osaka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charset="0"/>
        <a:ea typeface="Osaka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charset="0"/>
        <a:ea typeface="Osaka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charset="0"/>
        <a:ea typeface="Osaka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4615A"/>
    <a:srgbClr val="FFEFBD"/>
    <a:srgbClr val="FFEFEF"/>
    <a:srgbClr val="FFB9B9"/>
    <a:srgbClr val="FF7C80"/>
    <a:srgbClr val="DD882C"/>
    <a:srgbClr val="CC0000"/>
    <a:srgbClr val="FF29E7"/>
    <a:srgbClr val="00A1DC"/>
    <a:srgbClr val="8ACB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219" autoAdjust="0"/>
    <p:restoredTop sz="95782" autoAdjust="0"/>
  </p:normalViewPr>
  <p:slideViewPr>
    <p:cSldViewPr>
      <p:cViewPr varScale="1">
        <p:scale>
          <a:sx n="100" d="100"/>
          <a:sy n="100" d="100"/>
        </p:scale>
        <p:origin x="72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366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144" d="100"/>
          <a:sy n="144" d="100"/>
        </p:scale>
        <p:origin x="-2328" y="-12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sh110\Documents\Presentations\Grand%20Rounds%20-%20Plenaries\AAP%20NCE%202022\CoC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b="1" i="1" dirty="0">
                <a:solidFill>
                  <a:srgbClr val="C00000"/>
                </a:solidFill>
              </a:rPr>
              <a:t>Ever Used Prescription Opioids Non-Medically</a:t>
            </a:r>
            <a:r>
              <a:rPr lang="en-US" sz="1600" b="1" i="1" baseline="0" dirty="0">
                <a:solidFill>
                  <a:srgbClr val="C00000"/>
                </a:solidFill>
              </a:rPr>
              <a:t>*</a:t>
            </a:r>
            <a:endParaRPr lang="en-US" sz="1600" b="1" i="1" dirty="0">
              <a:solidFill>
                <a:srgbClr val="C00000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Percentage (%)</c:v>
                </c:pt>
              </c:strCache>
            </c:strRef>
          </c:tx>
          <c:spPr>
            <a:ln w="38100" cap="rnd">
              <a:solidFill>
                <a:srgbClr val="CC0000"/>
              </a:solidFill>
              <a:round/>
            </a:ln>
            <a:effectLst/>
          </c:spPr>
          <c:marker>
            <c:symbol val="none"/>
          </c:marker>
          <c:xVal>
            <c:numRef>
              <c:f>Sheet1!$A$2:$A$23</c:f>
              <c:numCache>
                <c:formatCode>General</c:formatCode>
                <c:ptCount val="22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</c:numCache>
            </c:numRef>
          </c:xVal>
          <c:yVal>
            <c:numRef>
              <c:f>Sheet1!$B$2:$B$23</c:f>
              <c:numCache>
                <c:formatCode>0%</c:formatCode>
                <c:ptCount val="22"/>
                <c:pt idx="0">
                  <c:v>0.106</c:v>
                </c:pt>
                <c:pt idx="1">
                  <c:v>9.9000000000000005E-2</c:v>
                </c:pt>
                <c:pt idx="2">
                  <c:v>0.13500000000000001</c:v>
                </c:pt>
                <c:pt idx="3">
                  <c:v>0.13200000000000001</c:v>
                </c:pt>
                <c:pt idx="4">
                  <c:v>0.13500000000000001</c:v>
                </c:pt>
                <c:pt idx="5">
                  <c:v>0.128</c:v>
                </c:pt>
                <c:pt idx="6">
                  <c:v>0.13400000000000001</c:v>
                </c:pt>
                <c:pt idx="7">
                  <c:v>0.13100000000000001</c:v>
                </c:pt>
                <c:pt idx="8">
                  <c:v>0.13200000000000001</c:v>
                </c:pt>
                <c:pt idx="9">
                  <c:v>0.13200000000000001</c:v>
                </c:pt>
                <c:pt idx="10">
                  <c:v>0.13</c:v>
                </c:pt>
                <c:pt idx="11">
                  <c:v>0.13</c:v>
                </c:pt>
                <c:pt idx="12">
                  <c:v>0.122</c:v>
                </c:pt>
                <c:pt idx="13">
                  <c:v>0.111</c:v>
                </c:pt>
                <c:pt idx="14">
                  <c:v>9.5000000000000001E-2</c:v>
                </c:pt>
                <c:pt idx="15">
                  <c:v>8.4000000000000005E-2</c:v>
                </c:pt>
                <c:pt idx="16">
                  <c:v>7.8E-2</c:v>
                </c:pt>
                <c:pt idx="17">
                  <c:v>6.8000000000000005E-2</c:v>
                </c:pt>
                <c:pt idx="18">
                  <c:v>0.06</c:v>
                </c:pt>
                <c:pt idx="19">
                  <c:v>5.2999999999999999E-2</c:v>
                </c:pt>
                <c:pt idx="20">
                  <c:v>5.2999999999999999E-2</c:v>
                </c:pt>
                <c:pt idx="21">
                  <c:v>2.3E-2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4415-C148-81B3-654FF2FBC86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7681328"/>
        <c:axId val="217681888"/>
      </c:scatterChart>
      <c:valAx>
        <c:axId val="217681328"/>
        <c:scaling>
          <c:orientation val="minMax"/>
          <c:max val="2021"/>
          <c:min val="2000"/>
        </c:scaling>
        <c:delete val="0"/>
        <c:axPos val="b"/>
        <c:numFmt formatCode="General" sourceLinked="1"/>
        <c:majorTickMark val="cross"/>
        <c:minorTickMark val="none"/>
        <c:tickLblPos val="nextTo"/>
        <c:spPr>
          <a:noFill/>
          <a:ln w="19050" cap="flat" cmpd="sng" algn="ctr">
            <a:solidFill>
              <a:schemeClr val="tx1"/>
            </a:solidFill>
            <a:round/>
          </a:ln>
          <a:effectLst/>
        </c:spPr>
        <c:txPr>
          <a:bodyPr rot="-3600000" spcFirstLastPara="1" vertOverflow="ellipsis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7681888"/>
        <c:crosses val="autoZero"/>
        <c:crossBetween val="midCat"/>
        <c:majorUnit val="1"/>
        <c:minorUnit val="0.5"/>
      </c:valAx>
      <c:valAx>
        <c:axId val="217681888"/>
        <c:scaling>
          <c:orientation val="minMax"/>
          <c:max val="0.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 dirty="0">
                    <a:solidFill>
                      <a:schemeClr val="tx1"/>
                    </a:solidFill>
                  </a:rPr>
                  <a:t>Percentage (%)</a:t>
                </a:r>
              </a:p>
              <a:p>
                <a:pPr>
                  <a:defRPr/>
                </a:pPr>
                <a:endParaRPr lang="en-US" sz="1400" b="1" dirty="0">
                  <a:solidFill>
                    <a:schemeClr val="tx1"/>
                  </a:solidFill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1"/>
        <c:majorTickMark val="cross"/>
        <c:minorTickMark val="out"/>
        <c:tickLblPos val="nextTo"/>
        <c:spPr>
          <a:noFill/>
          <a:ln w="1905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pPr>
            <a:endParaRPr lang="en-US"/>
          </a:p>
        </c:txPr>
        <c:crossAx val="217681328"/>
        <c:crosses val="autoZero"/>
        <c:crossBetween val="midCat"/>
        <c:majorUnit val="0.1"/>
        <c:minorUnit val="0.05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>
      <a:gsLst>
        <a:gs pos="0">
          <a:schemeClr val="accent5">
            <a:alpha val="20000"/>
          </a:schemeClr>
        </a:gs>
        <a:gs pos="100000">
          <a:schemeClr val="accent1">
            <a:lumMod val="30000"/>
            <a:lumOff val="70000"/>
          </a:schemeClr>
        </a:gs>
      </a:gsLst>
      <a:lin ang="16200000" scaled="0"/>
    </a:gradFill>
    <a:ln w="9525">
      <a:solidFill>
        <a:schemeClr val="tx1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33974358974359E-2"/>
          <c:y val="4.9207177716510196E-2"/>
          <c:w val="0.90096153846153848"/>
          <c:h val="0.76900744860506787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Data!$B$1</c:f>
              <c:strCache>
                <c:ptCount val="1"/>
                <c:pt idx="0">
                  <c:v>Attained stage</c:v>
                </c:pt>
              </c:strCache>
            </c:strRef>
          </c:tx>
          <c:spPr>
            <a:gradFill>
              <a:gsLst>
                <a:gs pos="0">
                  <a:srgbClr val="004FB8"/>
                </a:gs>
                <a:gs pos="99000">
                  <a:srgbClr val="5692F3"/>
                </a:gs>
              </a:gsLst>
              <a:lin ang="5400000" scaled="1"/>
            </a:gradFill>
            <a:ln w="12700">
              <a:solidFill>
                <a:schemeClr val="tx1"/>
              </a:solidFill>
            </a:ln>
            <a:effectLst/>
          </c:spPr>
          <c:invertIfNegative val="0"/>
          <c:cat>
            <c:strRef>
              <c:f>Data!$A$2:$A$7</c:f>
              <c:strCache>
                <c:ptCount val="6"/>
                <c:pt idx="0">
                  <c:v>All youth with opioid addiction</c:v>
                </c:pt>
                <c:pt idx="1">
                  <c:v>Diagnosed</c:v>
                </c:pt>
                <c:pt idx="2">
                  <c:v>Received any treatment</c:v>
                </c:pt>
                <c:pt idx="3">
                  <c:v>Started medication</c:v>
                </c:pt>
                <c:pt idx="4">
                  <c:v>Stayed in treatment 1 month</c:v>
                </c:pt>
                <c:pt idx="5">
                  <c:v>Stayed in treatment 6 months</c:v>
                </c:pt>
              </c:strCache>
            </c:strRef>
          </c:cat>
          <c:val>
            <c:numRef>
              <c:f>Data!$B$2:$B$7</c:f>
              <c:numCache>
                <c:formatCode>0%</c:formatCode>
                <c:ptCount val="6"/>
                <c:pt idx="0">
                  <c:v>1</c:v>
                </c:pt>
                <c:pt idx="1">
                  <c:v>0.33</c:v>
                </c:pt>
                <c:pt idx="2">
                  <c:v>0.2475</c:v>
                </c:pt>
                <c:pt idx="3">
                  <c:v>5.9399999999999994E-2</c:v>
                </c:pt>
                <c:pt idx="4">
                  <c:v>4.0985999999999995E-2</c:v>
                </c:pt>
                <c:pt idx="5">
                  <c:v>2.9699999999999997E-2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8E3-4B43-AF36-5C93A8B94B01}"/>
            </c:ext>
          </c:extLst>
        </c:ser>
        <c:ser>
          <c:idx val="1"/>
          <c:order val="1"/>
          <c:tx>
            <c:strRef>
              <c:f>Data!$C$1</c:f>
              <c:strCache>
                <c:ptCount val="1"/>
                <c:pt idx="0">
                  <c:v>Did not attain stage ("gap")</c:v>
                </c:pt>
              </c:strCache>
            </c:strRef>
          </c:tx>
          <c:spPr>
            <a:gradFill>
              <a:gsLst>
                <a:gs pos="0">
                  <a:srgbClr val="C00000"/>
                </a:gs>
                <a:gs pos="100000">
                  <a:srgbClr val="FB7665"/>
                </a:gs>
              </a:gsLst>
              <a:lin ang="5400000" scaled="1"/>
            </a:gradFill>
            <a:ln w="12700">
              <a:solidFill>
                <a:schemeClr val="tx1"/>
              </a:solidFill>
            </a:ln>
            <a:effectLst/>
          </c:spPr>
          <c:invertIfNegative val="0"/>
          <c:cat>
            <c:strRef>
              <c:f>Data!$A$2:$A$7</c:f>
              <c:strCache>
                <c:ptCount val="6"/>
                <c:pt idx="0">
                  <c:v>All youth with opioid addiction</c:v>
                </c:pt>
                <c:pt idx="1">
                  <c:v>Diagnosed</c:v>
                </c:pt>
                <c:pt idx="2">
                  <c:v>Received any treatment</c:v>
                </c:pt>
                <c:pt idx="3">
                  <c:v>Started medication</c:v>
                </c:pt>
                <c:pt idx="4">
                  <c:v>Stayed in treatment 1 month</c:v>
                </c:pt>
                <c:pt idx="5">
                  <c:v>Stayed in treatment 6 months</c:v>
                </c:pt>
              </c:strCache>
            </c:strRef>
          </c:cat>
          <c:val>
            <c:numRef>
              <c:f>Data!$C$2:$C$7</c:f>
              <c:numCache>
                <c:formatCode>0%</c:formatCode>
                <c:ptCount val="6"/>
                <c:pt idx="1">
                  <c:v>0.67</c:v>
                </c:pt>
                <c:pt idx="2">
                  <c:v>0.75249999999999995</c:v>
                </c:pt>
                <c:pt idx="3">
                  <c:v>0.94059999999999999</c:v>
                </c:pt>
                <c:pt idx="4">
                  <c:v>0.95901400000000003</c:v>
                </c:pt>
                <c:pt idx="5">
                  <c:v>0.97030000000000005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8E3-4B43-AF36-5C93A8B94B0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-998794832"/>
        <c:axId val="-998790688"/>
      </c:barChart>
      <c:catAx>
        <c:axId val="-9987948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pPr>
            <a:endParaRPr lang="en-US"/>
          </a:p>
        </c:txPr>
        <c:crossAx val="-998790688"/>
        <c:crosses val="autoZero"/>
        <c:auto val="1"/>
        <c:lblAlgn val="ctr"/>
        <c:lblOffset val="100"/>
        <c:noMultiLvlLbl val="0"/>
      </c:catAx>
      <c:valAx>
        <c:axId val="-998790688"/>
        <c:scaling>
          <c:orientation val="minMax"/>
          <c:max val="1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1600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Number</a:t>
                </a:r>
                <a:r>
                  <a:rPr lang="en-US" sz="1600" b="1" baseline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of youth, </a:t>
                </a:r>
                <a:r>
                  <a:rPr lang="en-US" sz="1600" b="1" i="1" baseline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</a:t>
                </a:r>
              </a:p>
              <a:p>
                <a:pPr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en-US" sz="16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0%" sourceLinked="0"/>
        <c:majorTickMark val="none"/>
        <c:minorTickMark val="none"/>
        <c:tickLblPos val="none"/>
        <c:spPr>
          <a:noFill/>
          <a:ln w="19050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pPr>
            <a:endParaRPr lang="en-US"/>
          </a:p>
        </c:txPr>
        <c:crossAx val="-998794832"/>
        <c:crosses val="autoZero"/>
        <c:crossBetween val="between"/>
        <c:minorUnit val="0.05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" charset="0"/>
                <a:ea typeface="Osaka" charset="0"/>
                <a:cs typeface="Osak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5" name="Rectangle 1027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" charset="0"/>
                <a:ea typeface="Osaka" charset="0"/>
                <a:cs typeface="Osak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6" name="Rectangle 1028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" charset="0"/>
                <a:ea typeface="Osaka" charset="0"/>
                <a:cs typeface="Osak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7" name="Rectangle 1029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C95403DE-F61F-44FF-A4EE-23636B4F267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607529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" charset="0"/>
                <a:ea typeface="Osaka" charset="0"/>
                <a:cs typeface="Osak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" charset="0"/>
                <a:ea typeface="Osaka" charset="0"/>
                <a:cs typeface="Osak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" charset="0"/>
                <a:ea typeface="Osaka" charset="0"/>
                <a:cs typeface="Osak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00402398-48F0-4672-AB4E-42C92434B07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412323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Osaka" pitchFamily="-64" charset="-128"/>
        <a:cs typeface="Osaka" pitchFamily="-64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Osaka" pitchFamily="-64" charset="-128"/>
        <a:cs typeface="Osaka" pitchFamily="-64" charset="-128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Osaka" pitchFamily="-64" charset="-128"/>
        <a:cs typeface="Osaka" pitchFamily="-64" charset="-128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Osaka" pitchFamily="-64" charset="-128"/>
        <a:cs typeface="Osaka" pitchFamily="-64" charset="-128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Osaka" pitchFamily="-64" charset="-128"/>
        <a:cs typeface="Osaka" pitchFamily="-64" charset="-128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9pPr>
          </a:lstStyle>
          <a:p>
            <a:fld id="{1AE2B70A-AA4B-4309-BCE8-62BC5B25F7EC}" type="slidenum">
              <a:rPr lang="en-US" altLang="en-US" sz="1200"/>
              <a:pPr/>
              <a:t>1</a:t>
            </a:fld>
            <a:endParaRPr lang="en-US" altLang="en-US" sz="1200"/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Osaka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830790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402398-48F0-4672-AB4E-42C92434B073}" type="slidenum">
              <a:rPr lang="en-US" altLang="en-US" smtClean="0"/>
              <a:pPr/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44021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9pPr>
          </a:lstStyle>
          <a:p>
            <a:fld id="{1AE2B70A-AA4B-4309-BCE8-62BC5B25F7EC}" type="slidenum">
              <a:rPr lang="en-US" altLang="en-US" sz="1200"/>
              <a:pPr/>
              <a:t>5</a:t>
            </a:fld>
            <a:endParaRPr lang="en-US" altLang="en-US" sz="1200"/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Osaka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990032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Oxycodone (fentanyl-contaminated), Adderall (methamphetamine-contaminated), Xanax (fentanyl-contaminated)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402398-48F0-4672-AB4E-42C92434B073}" type="slidenum">
              <a:rPr lang="en-US" altLang="en-US" smtClean="0"/>
              <a:pPr/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67586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402398-48F0-4672-AB4E-42C92434B073}" type="slidenum">
              <a:rPr lang="en-US" altLang="en-US" smtClean="0"/>
              <a:pPr/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21280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9pPr>
          </a:lstStyle>
          <a:p>
            <a:fld id="{1AE2B70A-AA4B-4309-BCE8-62BC5B25F7EC}" type="slidenum">
              <a:rPr lang="en-US" altLang="en-US" sz="1200"/>
              <a:pPr/>
              <a:t>14</a:t>
            </a:fld>
            <a:endParaRPr lang="en-US" altLang="en-US" sz="1200"/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Osaka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608388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9pPr>
          </a:lstStyle>
          <a:p>
            <a:fld id="{1AE2B70A-AA4B-4309-BCE8-62BC5B25F7EC}" type="slidenum">
              <a:rPr lang="en-US" altLang="en-US" sz="1200"/>
              <a:pPr/>
              <a:t>21</a:t>
            </a:fld>
            <a:endParaRPr lang="en-US" altLang="en-US" sz="1200"/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Osaka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309425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402398-48F0-4672-AB4E-42C92434B073}" type="slidenum">
              <a:rPr lang="en-US" altLang="en-US" smtClean="0"/>
              <a:pPr/>
              <a:t>34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96615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3"/>
          <p:cNvSpPr>
            <a:spLocks noChangeArrowheads="1"/>
          </p:cNvSpPr>
          <p:nvPr userDrawn="1"/>
        </p:nvSpPr>
        <p:spPr bwMode="auto">
          <a:xfrm>
            <a:off x="0" y="-76200"/>
            <a:ext cx="9144000" cy="5791200"/>
          </a:xfrm>
          <a:prstGeom prst="rect">
            <a:avLst/>
          </a:prstGeom>
          <a:gradFill rotWithShape="0">
            <a:gsLst>
              <a:gs pos="50000">
                <a:srgbClr val="0E2A67"/>
              </a:gs>
              <a:gs pos="0">
                <a:srgbClr val="486CA2"/>
              </a:gs>
            </a:gsLst>
            <a:lin ang="5400000" scaled="1"/>
          </a:gradFill>
          <a:ln>
            <a:noFill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9pPr>
          </a:lstStyle>
          <a:p>
            <a:pPr>
              <a:defRPr/>
            </a:pPr>
            <a:endParaRPr lang="en-US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7"/>
          <p:cNvSpPr>
            <a:spLocks noChangeArrowheads="1"/>
          </p:cNvSpPr>
          <p:nvPr userDrawn="1"/>
        </p:nvSpPr>
        <p:spPr bwMode="auto">
          <a:xfrm>
            <a:off x="0" y="5638800"/>
            <a:ext cx="9144000" cy="1219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9pPr>
          </a:lstStyle>
          <a:p>
            <a:pPr>
              <a:defRPr/>
            </a:pPr>
            <a:endParaRPr lang="en-US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0" y="5638800"/>
            <a:ext cx="9144000" cy="0"/>
          </a:xfrm>
          <a:prstGeom prst="line">
            <a:avLst/>
          </a:prstGeom>
          <a:noFill/>
          <a:ln w="6350">
            <a:solidFill>
              <a:srgbClr val="4D4D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667000"/>
            <a:ext cx="7772400" cy="1143000"/>
          </a:xfrm>
        </p:spPr>
        <p:txBody>
          <a:bodyPr anchor="b"/>
          <a:lstStyle>
            <a:lvl1pPr algn="l">
              <a:defRPr b="0" cap="none" spc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810000"/>
            <a:ext cx="6400800" cy="1371600"/>
          </a:xfrm>
        </p:spPr>
        <p:txBody>
          <a:bodyPr/>
          <a:lstStyle>
            <a:lvl1pPr marL="0" indent="0" algn="l">
              <a:buFont typeface="Wingdings" charset="2"/>
              <a:buNone/>
              <a:defRPr>
                <a:solidFill>
                  <a:srgbClr val="CCCCCC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2" name="Picture 195" descr="BMC-logo-RGB"/>
          <p:cNvPicPr>
            <a:picLocks noChangeAspect="1" noChangeArrowheads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956000" y="0"/>
            <a:ext cx="4419600" cy="241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95" descr="BMC-logo-RGB"/>
          <p:cNvPicPr>
            <a:picLocks noChangeAspect="1" noChangeArrowheads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355800" y="228600"/>
            <a:ext cx="4419600" cy="241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07764599-1160-9F6E-BD51-2E3845529C47}"/>
              </a:ext>
            </a:extLst>
          </p:cNvPr>
          <p:cNvPicPr/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84620" y="5867400"/>
            <a:ext cx="2202180" cy="7137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A picture containing text, black, sign, orange&#10;&#10;Description automatically generated">
            <a:extLst>
              <a:ext uri="{FF2B5EF4-FFF2-40B4-BE49-F238E27FC236}">
                <a16:creationId xmlns:a16="http://schemas.microsoft.com/office/drawing/2014/main" id="{F7342515-0045-3399-224D-33B9595C175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599" y="6016624"/>
            <a:ext cx="3098461" cy="414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6715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609600" y="0"/>
            <a:ext cx="5105400" cy="304800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latin typeface="Times" charset="0"/>
                <a:ea typeface="Osaka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Trustees Presentation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7086600" y="5903913"/>
            <a:ext cx="1447800" cy="685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/>
            </a:lvl1pPr>
          </a:lstStyle>
          <a:p>
            <a:fld id="{18DEAFB0-5F7D-45A6-B662-D2EA6BF15B25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dt" sz="half" idx="12"/>
          </p:nvPr>
        </p:nvSpPr>
        <p:spPr>
          <a:xfrm>
            <a:off x="6629400" y="0"/>
            <a:ext cx="1905000" cy="30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/>
            </a:lvl1pPr>
          </a:lstStyle>
          <a:p>
            <a:fld id="{CC3DFF47-6C21-4FD9-9203-DB30C1607722}" type="datetime1">
              <a:rPr lang="en-US" altLang="en-US"/>
              <a:pPr/>
              <a:t>6/8/2023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96538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762000"/>
            <a:ext cx="1981200" cy="4953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762000"/>
            <a:ext cx="5791200" cy="4953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609600" y="0"/>
            <a:ext cx="5105400" cy="304800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latin typeface="Times" charset="0"/>
                <a:ea typeface="Osaka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Trustees Presentation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7086600" y="5903913"/>
            <a:ext cx="1447800" cy="685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/>
            </a:lvl1pPr>
          </a:lstStyle>
          <a:p>
            <a:fld id="{31E60114-293C-499A-8F38-9BB1B1483E4D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dt" sz="half" idx="12"/>
          </p:nvPr>
        </p:nvSpPr>
        <p:spPr>
          <a:xfrm>
            <a:off x="6629400" y="0"/>
            <a:ext cx="1905000" cy="30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/>
            </a:lvl1pPr>
          </a:lstStyle>
          <a:p>
            <a:fld id="{0B47F737-A161-4DD8-8D65-4CC253BCAB5F}" type="datetime1">
              <a:rPr lang="en-US" altLang="en-US"/>
              <a:pPr/>
              <a:t>6/8/2023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45327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cap="none" spc="0">
                <a:ln>
                  <a:noFill/>
                </a:ln>
                <a:solidFill>
                  <a:srgbClr val="0E2A67"/>
                </a:solidFill>
                <a:effectLst/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  <a:lvl2pPr>
              <a:defRPr>
                <a:latin typeface="Arial"/>
                <a:cs typeface="Arial"/>
              </a:defRPr>
            </a:lvl2pPr>
            <a:lvl3pPr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176393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609600" y="0"/>
            <a:ext cx="5105400" cy="304800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latin typeface="Times" charset="0"/>
                <a:ea typeface="Osaka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Trustees Presentation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7086600" y="5903913"/>
            <a:ext cx="1447800" cy="685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/>
            </a:lvl1pPr>
          </a:lstStyle>
          <a:p>
            <a:fld id="{D3EC1CAC-0B5E-4B7A-AC38-2B3885300998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dt" sz="half" idx="12"/>
          </p:nvPr>
        </p:nvSpPr>
        <p:spPr>
          <a:xfrm>
            <a:off x="6629400" y="0"/>
            <a:ext cx="1905000" cy="30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/>
            </a:lvl1pPr>
          </a:lstStyle>
          <a:p>
            <a:fld id="{8F810019-D7B6-4A26-910A-A1353C6DC2E7}" type="datetime1">
              <a:rPr lang="en-US" altLang="en-US"/>
              <a:pPr/>
              <a:t>6/8/2023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812275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828800"/>
            <a:ext cx="38862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8800"/>
            <a:ext cx="38862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609600" y="0"/>
            <a:ext cx="5105400" cy="304800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latin typeface="Times" charset="0"/>
                <a:ea typeface="Osaka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Trustees Presentation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7086600" y="5903913"/>
            <a:ext cx="1447800" cy="685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/>
            </a:lvl1pPr>
          </a:lstStyle>
          <a:p>
            <a:fld id="{5C9DE055-3B0E-4EA6-86EA-0D8BCBC16D8E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7" name="Rectangle 18"/>
          <p:cNvSpPr>
            <a:spLocks noGrp="1" noChangeArrowheads="1"/>
          </p:cNvSpPr>
          <p:nvPr>
            <p:ph type="dt" sz="half" idx="12"/>
          </p:nvPr>
        </p:nvSpPr>
        <p:spPr>
          <a:xfrm>
            <a:off x="6629400" y="0"/>
            <a:ext cx="1905000" cy="30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/>
            </a:lvl1pPr>
          </a:lstStyle>
          <a:p>
            <a:fld id="{FCC38DD8-89B6-465A-BFD5-D01FFD512249}" type="datetime1">
              <a:rPr lang="en-US" altLang="en-US"/>
              <a:pPr/>
              <a:t>6/8/2023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85950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609600" y="0"/>
            <a:ext cx="5105400" cy="304800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latin typeface="Times" charset="0"/>
                <a:ea typeface="Osaka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Trustees Presentation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7086600" y="5903913"/>
            <a:ext cx="1447800" cy="685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/>
            </a:lvl1pPr>
          </a:lstStyle>
          <a:p>
            <a:fld id="{C26F6D87-151F-43F7-8B38-8D43255ACEEC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9" name="Rectangle 18"/>
          <p:cNvSpPr>
            <a:spLocks noGrp="1" noChangeArrowheads="1"/>
          </p:cNvSpPr>
          <p:nvPr>
            <p:ph type="dt" sz="half" idx="12"/>
          </p:nvPr>
        </p:nvSpPr>
        <p:spPr>
          <a:xfrm>
            <a:off x="6629400" y="0"/>
            <a:ext cx="1905000" cy="30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/>
            </a:lvl1pPr>
          </a:lstStyle>
          <a:p>
            <a:fld id="{E80B3CCA-A6EF-4031-BEF5-E38D31B76459}" type="datetime1">
              <a:rPr lang="en-US" altLang="en-US"/>
              <a:pPr/>
              <a:t>6/8/2023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680133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609600" y="0"/>
            <a:ext cx="5105400" cy="304800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latin typeface="Times" charset="0"/>
                <a:ea typeface="Osaka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Trustees Presentation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7086600" y="5903913"/>
            <a:ext cx="1447800" cy="685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/>
            </a:lvl1pPr>
          </a:lstStyle>
          <a:p>
            <a:fld id="{601067EB-0B25-4C9C-ABEC-385434ED7DBE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dt" sz="half" idx="12"/>
          </p:nvPr>
        </p:nvSpPr>
        <p:spPr>
          <a:xfrm>
            <a:off x="6629400" y="0"/>
            <a:ext cx="1905000" cy="30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/>
            </a:lvl1pPr>
          </a:lstStyle>
          <a:p>
            <a:fld id="{F42B9F7C-9141-4657-8028-249CAFF9F58D}" type="datetime1">
              <a:rPr lang="en-US" altLang="en-US"/>
              <a:pPr/>
              <a:t>6/8/2023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83923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609600" y="0"/>
            <a:ext cx="5105400" cy="304800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latin typeface="Times" charset="0"/>
                <a:ea typeface="Osaka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Trustees Presentation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7086600" y="5903913"/>
            <a:ext cx="1447800" cy="685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/>
            </a:lvl1pPr>
          </a:lstStyle>
          <a:p>
            <a:fld id="{EFE32062-95B9-44AB-A732-2BD8600023EC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4" name="Rectangle 18"/>
          <p:cNvSpPr>
            <a:spLocks noGrp="1" noChangeArrowheads="1"/>
          </p:cNvSpPr>
          <p:nvPr>
            <p:ph type="dt" sz="half" idx="12"/>
          </p:nvPr>
        </p:nvSpPr>
        <p:spPr>
          <a:xfrm>
            <a:off x="6629400" y="0"/>
            <a:ext cx="1905000" cy="30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/>
            </a:lvl1pPr>
          </a:lstStyle>
          <a:p>
            <a:fld id="{16F46A7D-6DDF-4559-B929-0A850F887AD6}" type="datetime1">
              <a:rPr lang="en-US" altLang="en-US"/>
              <a:pPr/>
              <a:t>6/8/2023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368176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609600" y="0"/>
            <a:ext cx="5105400" cy="304800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latin typeface="Times" charset="0"/>
                <a:ea typeface="Osaka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Trustees Presentation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7086600" y="5903913"/>
            <a:ext cx="1447800" cy="685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/>
            </a:lvl1pPr>
          </a:lstStyle>
          <a:p>
            <a:fld id="{73DA41DA-0872-4D21-BC29-7FCB8F6E24DB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7" name="Rectangle 18"/>
          <p:cNvSpPr>
            <a:spLocks noGrp="1" noChangeArrowheads="1"/>
          </p:cNvSpPr>
          <p:nvPr>
            <p:ph type="dt" sz="half" idx="12"/>
          </p:nvPr>
        </p:nvSpPr>
        <p:spPr>
          <a:xfrm>
            <a:off x="6629400" y="0"/>
            <a:ext cx="1905000" cy="30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/>
            </a:lvl1pPr>
          </a:lstStyle>
          <a:p>
            <a:fld id="{4241ECCD-F3A1-4F1D-A070-0C646544492C}" type="datetime1">
              <a:rPr lang="en-US" altLang="en-US"/>
              <a:pPr/>
              <a:t>6/8/2023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955109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609600" y="0"/>
            <a:ext cx="5105400" cy="304800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latin typeface="Times" charset="0"/>
                <a:ea typeface="Osaka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Trustees Presentation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7086600" y="5903913"/>
            <a:ext cx="1447800" cy="685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/>
            </a:lvl1pPr>
          </a:lstStyle>
          <a:p>
            <a:fld id="{F8B7447D-9145-49F2-A74D-EE5731FDA40A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7" name="Rectangle 18"/>
          <p:cNvSpPr>
            <a:spLocks noGrp="1" noChangeArrowheads="1"/>
          </p:cNvSpPr>
          <p:nvPr>
            <p:ph type="dt" sz="half" idx="12"/>
          </p:nvPr>
        </p:nvSpPr>
        <p:spPr>
          <a:xfrm>
            <a:off x="6629400" y="0"/>
            <a:ext cx="1905000" cy="30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/>
            </a:lvl1pPr>
          </a:lstStyle>
          <a:p>
            <a:fld id="{312628E0-3F34-4AC6-94DF-82DE5DE6A3E9}" type="datetime1">
              <a:rPr lang="en-US" altLang="en-US"/>
              <a:pPr/>
              <a:t>6/8/2023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934648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152400"/>
            <a:ext cx="7924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This is the title of this slide.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990600"/>
            <a:ext cx="79248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cxnSp>
        <p:nvCxnSpPr>
          <p:cNvPr id="1029" name="Straight Connector 5"/>
          <p:cNvCxnSpPr>
            <a:cxnSpLocks noChangeShapeType="1"/>
          </p:cNvCxnSpPr>
          <p:nvPr/>
        </p:nvCxnSpPr>
        <p:spPr bwMode="auto">
          <a:xfrm>
            <a:off x="609600" y="6207125"/>
            <a:ext cx="7924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" name="Straight Connector 5"/>
          <p:cNvCxnSpPr>
            <a:cxnSpLocks noChangeShapeType="1"/>
          </p:cNvCxnSpPr>
          <p:nvPr userDrawn="1"/>
        </p:nvCxnSpPr>
        <p:spPr bwMode="auto">
          <a:xfrm>
            <a:off x="609600" y="914400"/>
            <a:ext cx="7924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07EFE423-9874-3E4C-B0A9-3D0C4FDCBB8D}"/>
              </a:ext>
            </a:extLst>
          </p:cNvPr>
          <p:cNvPicPr/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84620" y="6141720"/>
            <a:ext cx="2202180" cy="7137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A picture containing text, black, sign, orange&#10;&#10;Description automatically generated">
            <a:extLst>
              <a:ext uri="{FF2B5EF4-FFF2-40B4-BE49-F238E27FC236}">
                <a16:creationId xmlns:a16="http://schemas.microsoft.com/office/drawing/2014/main" id="{9D159F5D-15B6-CB40-927B-C86C1B1E21B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599" y="6290944"/>
            <a:ext cx="3098461" cy="41464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24" r:id="rId1"/>
    <p:sldLayoutId id="2147484123" r:id="rId2"/>
    <p:sldLayoutId id="2147484125" r:id="rId3"/>
    <p:sldLayoutId id="2147484126" r:id="rId4"/>
    <p:sldLayoutId id="2147484127" r:id="rId5"/>
    <p:sldLayoutId id="2147484128" r:id="rId6"/>
    <p:sldLayoutId id="2147484129" r:id="rId7"/>
    <p:sldLayoutId id="2147484130" r:id="rId8"/>
    <p:sldLayoutId id="2147484131" r:id="rId9"/>
    <p:sldLayoutId id="2147484132" r:id="rId10"/>
    <p:sldLayoutId id="2147484133" r:id="rId11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b="1" cap="none" spc="0">
          <a:ln>
            <a:noFill/>
          </a:ln>
          <a:solidFill>
            <a:srgbClr val="0E2A67"/>
          </a:solidFill>
          <a:effectLst/>
          <a:latin typeface="Arial"/>
          <a:ea typeface="+mj-ea"/>
          <a:cs typeface="Arial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FFFFFF"/>
          </a:solidFill>
          <a:latin typeface="Arial" charset="0"/>
          <a:ea typeface="Osaka" pitchFamily="-64" charset="-128"/>
          <a:cs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FFFFFF"/>
          </a:solidFill>
          <a:latin typeface="Arial" charset="0"/>
          <a:ea typeface="Osaka" pitchFamily="-64" charset="-128"/>
          <a:cs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FFFFFF"/>
          </a:solidFill>
          <a:latin typeface="Arial" charset="0"/>
          <a:ea typeface="Osaka" pitchFamily="-64" charset="-128"/>
          <a:cs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FFFFFF"/>
          </a:solidFill>
          <a:latin typeface="Arial" charset="0"/>
          <a:ea typeface="Osaka" pitchFamily="-64" charset="-128"/>
          <a:cs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ea typeface="Osaka" pitchFamily="-64" charset="-128"/>
          <a:cs typeface="Osaka" pitchFamily="-64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ea typeface="Osaka" pitchFamily="-64" charset="-128"/>
          <a:cs typeface="Osaka" pitchFamily="-64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ea typeface="Osaka" pitchFamily="-64" charset="-128"/>
          <a:cs typeface="Osaka" pitchFamily="-64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ea typeface="Osaka" pitchFamily="-64" charset="-128"/>
          <a:cs typeface="Osaka" pitchFamily="-6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Font typeface="Wingdings" pitchFamily="2" charset="2"/>
        <a:buChar char="§"/>
        <a:defRPr sz="3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2675B4"/>
        </a:buClr>
        <a:buFont typeface="Wingdings" pitchFamily="2" charset="2"/>
        <a:buChar char="§"/>
        <a:defRPr sz="28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2675B4"/>
        </a:buClr>
        <a:buFont typeface="Wingdings" pitchFamily="2" charset="2"/>
        <a:buChar char="§"/>
        <a:defRPr sz="24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2675B4"/>
        </a:buClr>
        <a:buFont typeface="Wingdings" pitchFamily="2" charset="2"/>
        <a:buChar char="§"/>
        <a:defRPr sz="20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2675B4"/>
        </a:buClr>
        <a:buFont typeface="Wingdings" pitchFamily="2" charset="2"/>
        <a:buChar char="§"/>
        <a:defRPr sz="20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2675B4"/>
        </a:buClr>
        <a:buFont typeface="Wingdings" charset="2"/>
        <a:buChar char="§"/>
        <a:defRPr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2675B4"/>
        </a:buClr>
        <a:buFont typeface="Wingdings" charset="2"/>
        <a:buChar char="§"/>
        <a:defRPr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2675B4"/>
        </a:buClr>
        <a:buFont typeface="Wingdings" charset="2"/>
        <a:buChar char="§"/>
        <a:defRPr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2675B4"/>
        </a:buClr>
        <a:buFont typeface="Wingdings" charset="2"/>
        <a:buChar char="§"/>
        <a:defRPr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2286000"/>
            <a:ext cx="7772400" cy="1143000"/>
          </a:xfrm>
        </p:spPr>
        <p:txBody>
          <a:bodyPr/>
          <a:lstStyle/>
          <a:p>
            <a:r>
              <a:rPr lang="en-US" sz="3600" dirty="0">
                <a:effectLst/>
              </a:rPr>
              <a:t>The National Overdose Crisis and Substance Use in Adolescents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0D8F1B03-B2CC-C7C7-EF8B-5F190A229241}"/>
              </a:ext>
            </a:extLst>
          </p:cNvPr>
          <p:cNvSpPr txBox="1">
            <a:spLocks/>
          </p:cNvSpPr>
          <p:nvPr/>
        </p:nvSpPr>
        <p:spPr bwMode="auto">
          <a:xfrm>
            <a:off x="609600" y="3753612"/>
            <a:ext cx="64008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charset="2"/>
              <a:buNone/>
              <a:defRPr sz="3200">
                <a:solidFill>
                  <a:srgbClr val="CCCCCC"/>
                </a:solidFill>
                <a:latin typeface="Arial"/>
                <a:ea typeface="+mn-ea"/>
                <a:cs typeface="Arial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charset="2"/>
              <a:buChar char="§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charset="2"/>
              <a:buChar char="§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charset="2"/>
              <a:buChar char="§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charset="2"/>
              <a:buChar char="§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altLang="en-US" sz="1650" b="1" dirty="0">
                <a:solidFill>
                  <a:schemeClr val="bg1"/>
                </a:solidFill>
                <a:latin typeface="Arial" pitchFamily="34" charset="0"/>
              </a:rPr>
              <a:t>Scott Hadland, MD, MPH, MS</a:t>
            </a:r>
          </a:p>
          <a:p>
            <a:pPr>
              <a:spcBef>
                <a:spcPts val="0"/>
              </a:spcBef>
            </a:pPr>
            <a:r>
              <a:rPr lang="en-US" altLang="en-US" sz="1650" dirty="0">
                <a:solidFill>
                  <a:schemeClr val="bg1"/>
                </a:solidFill>
                <a:latin typeface="Arial" pitchFamily="34" charset="0"/>
              </a:rPr>
              <a:t>Chief, Adolescent &amp; Young Adult Medicine</a:t>
            </a:r>
          </a:p>
          <a:p>
            <a:pPr>
              <a:spcBef>
                <a:spcPts val="0"/>
              </a:spcBef>
            </a:pPr>
            <a:r>
              <a:rPr lang="en-US" altLang="en-US" sz="1650" dirty="0">
                <a:solidFill>
                  <a:schemeClr val="bg1"/>
                </a:solidFill>
                <a:latin typeface="Arial" pitchFamily="34" charset="0"/>
              </a:rPr>
              <a:t>Associate Professor of Pediatrics </a:t>
            </a:r>
          </a:p>
          <a:p>
            <a:pPr>
              <a:spcBef>
                <a:spcPts val="0"/>
              </a:spcBef>
            </a:pPr>
            <a:r>
              <a:rPr lang="en-US" altLang="en-US" sz="1650" dirty="0">
                <a:solidFill>
                  <a:schemeClr val="bg1"/>
                </a:solidFill>
                <a:latin typeface="Arial" pitchFamily="34" charset="0"/>
              </a:rPr>
              <a:t>Mass General for Children</a:t>
            </a:r>
          </a:p>
          <a:p>
            <a:pPr>
              <a:spcBef>
                <a:spcPts val="0"/>
              </a:spcBef>
            </a:pPr>
            <a:r>
              <a:rPr lang="en-US" altLang="en-US" sz="1650" dirty="0">
                <a:solidFill>
                  <a:schemeClr val="bg1"/>
                </a:solidFill>
                <a:latin typeface="Arial" pitchFamily="34" charset="0"/>
              </a:rPr>
              <a:t>Harvard Medical School</a:t>
            </a:r>
          </a:p>
          <a:p>
            <a:pPr>
              <a:spcBef>
                <a:spcPts val="0"/>
              </a:spcBef>
            </a:pPr>
            <a:r>
              <a:rPr lang="en-US" altLang="en-US" sz="1650" dirty="0">
                <a:solidFill>
                  <a:schemeClr val="bg1"/>
                </a:solidFill>
                <a:latin typeface="Arial" pitchFamily="34" charset="0"/>
              </a:rPr>
              <a:t>Boston, MA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4D9071-F150-3A44-1208-2B0179404AA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5856" y="4309878"/>
            <a:ext cx="247015" cy="1893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A53B75A-CD88-7BF3-E514-9CED7FCDCA6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5880" y="4530547"/>
            <a:ext cx="246991" cy="246991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8C64EEC0-87D1-B132-7F62-B34F9164491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468008" y="4808829"/>
            <a:ext cx="246992" cy="246992"/>
          </a:xfrm>
          <a:prstGeom prst="rect">
            <a:avLst/>
          </a:prstGeom>
        </p:spPr>
      </p:pic>
      <p:sp>
        <p:nvSpPr>
          <p:cNvPr id="12" name="Rectangle 3">
            <a:extLst>
              <a:ext uri="{FF2B5EF4-FFF2-40B4-BE49-F238E27FC236}">
                <a16:creationId xmlns:a16="http://schemas.microsoft.com/office/drawing/2014/main" id="{940583C1-12C8-23D2-9785-EF42E91BCD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0" y="3711926"/>
            <a:ext cx="3276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charset="2"/>
              <a:buNone/>
              <a:defRPr sz="3200">
                <a:solidFill>
                  <a:srgbClr val="CCCCCC"/>
                </a:solidFill>
                <a:latin typeface="Arial"/>
                <a:ea typeface="+mn-ea"/>
                <a:cs typeface="Arial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charset="2"/>
              <a:buChar char="§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charset="2"/>
              <a:buChar char="§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charset="2"/>
              <a:buChar char="§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2675B4"/>
              </a:buClr>
              <a:buFont typeface="Wingdings" charset="2"/>
              <a:buChar char="§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endParaRPr lang="en-US" altLang="en-US" sz="2000" kern="0" dirty="0">
              <a:solidFill>
                <a:schemeClr val="bg1"/>
              </a:solidFill>
              <a:latin typeface="Arial" pitchFamily="34" charset="0"/>
            </a:endParaRPr>
          </a:p>
          <a:p>
            <a:pPr marL="285750">
              <a:spcBef>
                <a:spcPts val="1600"/>
              </a:spcBef>
            </a:pPr>
            <a:r>
              <a:rPr lang="en-US" altLang="en-US" sz="1650" kern="0" dirty="0">
                <a:solidFill>
                  <a:schemeClr val="bg1"/>
                </a:solidFill>
                <a:latin typeface="Arial" pitchFamily="34" charset="0"/>
              </a:rPr>
              <a:t> </a:t>
            </a:r>
            <a:r>
              <a:rPr lang="en-US" altLang="en-US" sz="1650" kern="0" dirty="0" err="1">
                <a:solidFill>
                  <a:schemeClr val="bg1"/>
                </a:solidFill>
                <a:latin typeface="Arial" pitchFamily="34" charset="0"/>
              </a:rPr>
              <a:t>shadland@mgh.harvard.edu</a:t>
            </a:r>
            <a:endParaRPr lang="en-US" altLang="en-US" sz="1650" kern="0" dirty="0">
              <a:solidFill>
                <a:schemeClr val="bg1"/>
              </a:solidFill>
              <a:latin typeface="Arial" pitchFamily="34" charset="0"/>
            </a:endParaRPr>
          </a:p>
          <a:p>
            <a:pPr marL="285750">
              <a:spcBef>
                <a:spcPts val="100"/>
              </a:spcBef>
            </a:pPr>
            <a:r>
              <a:rPr lang="en-US" altLang="en-US" sz="1650" kern="0" dirty="0">
                <a:solidFill>
                  <a:schemeClr val="bg1"/>
                </a:solidFill>
                <a:latin typeface="Arial" pitchFamily="34" charset="0"/>
              </a:rPr>
              <a:t> @</a:t>
            </a:r>
            <a:r>
              <a:rPr lang="en-US" altLang="en-US" sz="1650" kern="0" dirty="0" err="1">
                <a:solidFill>
                  <a:schemeClr val="bg1"/>
                </a:solidFill>
                <a:latin typeface="Arial" pitchFamily="34" charset="0"/>
              </a:rPr>
              <a:t>DrScottHadland</a:t>
            </a:r>
            <a:endParaRPr lang="en-US" altLang="en-US" sz="1650" kern="0" dirty="0">
              <a:solidFill>
                <a:schemeClr val="bg1"/>
              </a:solidFill>
              <a:latin typeface="Arial" pitchFamily="34" charset="0"/>
            </a:endParaRPr>
          </a:p>
          <a:p>
            <a:pPr marL="285750">
              <a:spcBef>
                <a:spcPts val="100"/>
              </a:spcBef>
            </a:pPr>
            <a:r>
              <a:rPr lang="en-US" altLang="en-US" sz="1650" kern="0" dirty="0">
                <a:solidFill>
                  <a:schemeClr val="bg1"/>
                </a:solidFill>
                <a:latin typeface="Arial" pitchFamily="34" charset="0"/>
              </a:rPr>
              <a:t> @</a:t>
            </a:r>
            <a:r>
              <a:rPr lang="en-US" altLang="en-US" sz="1650" kern="0" dirty="0" err="1">
                <a:solidFill>
                  <a:schemeClr val="bg1"/>
                </a:solidFill>
                <a:latin typeface="Arial" pitchFamily="34" charset="0"/>
              </a:rPr>
              <a:t>drscotthadland</a:t>
            </a:r>
            <a:endParaRPr lang="en-US" altLang="en-US" sz="1650" kern="0" dirty="0">
              <a:solidFill>
                <a:schemeClr val="bg1"/>
              </a:solidFill>
              <a:latin typeface="Arial" pitchFamily="34" charset="0"/>
            </a:endParaRPr>
          </a:p>
          <a:p>
            <a:pPr marL="285750">
              <a:spcBef>
                <a:spcPts val="100"/>
              </a:spcBef>
            </a:pPr>
            <a:r>
              <a:rPr lang="en-US" altLang="en-US" sz="1650" kern="0" dirty="0">
                <a:solidFill>
                  <a:schemeClr val="bg1"/>
                </a:solidFill>
                <a:latin typeface="Arial" pitchFamily="34" charset="0"/>
              </a:rPr>
              <a:t> </a:t>
            </a:r>
            <a:r>
              <a:rPr lang="en-US" altLang="en-US" sz="1650" kern="0" dirty="0" err="1">
                <a:solidFill>
                  <a:schemeClr val="bg1"/>
                </a:solidFill>
                <a:latin typeface="Arial" pitchFamily="34" charset="0"/>
              </a:rPr>
              <a:t>scotthadland</a:t>
            </a:r>
            <a:endParaRPr lang="en-US" altLang="en-US" sz="1700" kern="0" dirty="0">
              <a:solidFill>
                <a:schemeClr val="bg1">
                  <a:lumMod val="85000"/>
                </a:schemeClr>
              </a:solidFill>
              <a:latin typeface="Arial" pitchFamily="34" charset="0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955D91C8-74CC-775D-543E-9B010EAE5EF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5855" y="5087112"/>
            <a:ext cx="246888" cy="246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1133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6B4258-46BF-E98C-670B-054D273D07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7902A9-9963-2490-9C6E-A8B3320C0C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B2BDB35F-6409-4258-E747-534EE7C8D4B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CCF69D51-C9EA-FF02-0B56-062BA8B3107C}"/>
              </a:ext>
            </a:extLst>
          </p:cNvPr>
          <p:cNvSpPr/>
          <p:nvPr/>
        </p:nvSpPr>
        <p:spPr bwMode="auto">
          <a:xfrm>
            <a:off x="304800" y="1657351"/>
            <a:ext cx="8534400" cy="3657600"/>
          </a:xfrm>
          <a:prstGeom prst="roundRect">
            <a:avLst/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>
              <a:spcAft>
                <a:spcPts val="800"/>
              </a:spcAft>
            </a:pPr>
            <a:r>
              <a:rPr lang="en-US" sz="2800" b="1" dirty="0">
                <a:solidFill>
                  <a:srgbClr val="C00000"/>
                </a:solidFill>
                <a:latin typeface="+mj-lt"/>
              </a:rPr>
              <a:t>Counterfeit Pills:</a:t>
            </a:r>
          </a:p>
        </p:txBody>
      </p:sp>
      <p:pic>
        <p:nvPicPr>
          <p:cNvPr id="6" name="Content Placeholder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631E9827-22E9-5021-A3B5-3180A24CFF5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65760" y="2343549"/>
            <a:ext cx="8412480" cy="2351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48116F3-3CB8-282D-E452-DAB0A66033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5006861"/>
            <a:ext cx="7924800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9pPr>
          </a:lstStyle>
          <a:p>
            <a:pPr algn="r">
              <a:spcBef>
                <a:spcPts val="400"/>
              </a:spcBef>
            </a:pPr>
            <a:r>
              <a:rPr lang="en-US" altLang="en-US" sz="1050" dirty="0">
                <a:latin typeface="Arial" pitchFamily="34" charset="0"/>
                <a:cs typeface="Arial" pitchFamily="34" charset="0"/>
              </a:rPr>
              <a:t>US Drug Enforcement Administration Fact Sheet, 2021</a:t>
            </a:r>
          </a:p>
        </p:txBody>
      </p:sp>
    </p:spTree>
    <p:extLst>
      <p:ext uri="{BB962C8B-B14F-4D97-AF65-F5344CB8AC3E}">
        <p14:creationId xmlns:p14="http://schemas.microsoft.com/office/powerpoint/2010/main" val="20587257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6B4258-46BF-E98C-670B-054D273D07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7902A9-9963-2490-9C6E-A8B3320C0C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B2BDB35F-6409-4258-E747-534EE7C8D4B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CCF69D51-C9EA-FF02-0B56-062BA8B3107C}"/>
              </a:ext>
            </a:extLst>
          </p:cNvPr>
          <p:cNvSpPr/>
          <p:nvPr/>
        </p:nvSpPr>
        <p:spPr bwMode="auto">
          <a:xfrm>
            <a:off x="304800" y="1657351"/>
            <a:ext cx="8534400" cy="3657600"/>
          </a:xfrm>
          <a:prstGeom prst="roundRect">
            <a:avLst/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>
              <a:spcAft>
                <a:spcPts val="0"/>
              </a:spcAft>
            </a:pPr>
            <a:r>
              <a:rPr lang="en-US" sz="2800" b="1" dirty="0">
                <a:solidFill>
                  <a:srgbClr val="C00000"/>
                </a:solidFill>
                <a:latin typeface="+mj-lt"/>
              </a:rPr>
              <a:t>Overdose Deaths, 10- to 19-year-olds, 2021:</a:t>
            </a:r>
          </a:p>
          <a:p>
            <a:pPr marL="342900" indent="-342900">
              <a:spcBef>
                <a:spcPts val="1400"/>
              </a:spcBef>
              <a:spcAft>
                <a:spcPts val="0"/>
              </a:spcAft>
              <a:buFont typeface="System Font Regular"/>
              <a:buChar char="-"/>
            </a:pPr>
            <a:r>
              <a:rPr lang="en-US" sz="2300" dirty="0">
                <a:latin typeface="+mj-lt"/>
              </a:rPr>
              <a:t>Most (60%) overdose deaths occurred at home</a:t>
            </a:r>
          </a:p>
          <a:p>
            <a:pPr marL="342900" indent="-342900">
              <a:spcBef>
                <a:spcPts val="1400"/>
              </a:spcBef>
              <a:spcAft>
                <a:spcPts val="0"/>
              </a:spcAft>
              <a:buFont typeface="System Font Regular"/>
              <a:buChar char="-"/>
            </a:pPr>
            <a:r>
              <a:rPr lang="en-US" sz="2300" dirty="0">
                <a:latin typeface="+mj-lt"/>
              </a:rPr>
              <a:t>Two-thirds (67%) of the time, someone else was also home</a:t>
            </a:r>
          </a:p>
          <a:p>
            <a:pPr marL="342900" indent="-342900">
              <a:spcBef>
                <a:spcPts val="1400"/>
              </a:spcBef>
              <a:spcAft>
                <a:spcPts val="0"/>
              </a:spcAft>
              <a:buFont typeface="System Font Regular"/>
              <a:buChar char="-"/>
            </a:pPr>
            <a:r>
              <a:rPr lang="en-US" sz="2300" dirty="0">
                <a:latin typeface="+mj-lt"/>
              </a:rPr>
              <a:t>60% of the time, teen was pulseless by the time EMS arrived</a:t>
            </a:r>
          </a:p>
          <a:p>
            <a:pPr marL="342900" indent="-342900">
              <a:spcBef>
                <a:spcPts val="1400"/>
              </a:spcBef>
              <a:spcAft>
                <a:spcPts val="0"/>
              </a:spcAft>
              <a:buFont typeface="System Font Regular"/>
              <a:buChar char="-"/>
            </a:pPr>
            <a:r>
              <a:rPr lang="en-US" sz="2300" dirty="0">
                <a:latin typeface="+mj-lt"/>
              </a:rPr>
              <a:t>Naloxone given in fewer than 1 in 3 overdose deaths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675579E-3ABB-53A1-FDEF-ECE9A654EC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5006861"/>
            <a:ext cx="7924800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9pPr>
          </a:lstStyle>
          <a:p>
            <a:pPr algn="r">
              <a:spcBef>
                <a:spcPts val="400"/>
              </a:spcBef>
            </a:pPr>
            <a:r>
              <a:rPr lang="en-US" altLang="en-US" sz="1050" dirty="0">
                <a:latin typeface="Arial" pitchFamily="34" charset="0"/>
                <a:cs typeface="Arial" pitchFamily="34" charset="0"/>
              </a:rPr>
              <a:t>US Centers for Disease Control and Prevention, 2021</a:t>
            </a:r>
          </a:p>
        </p:txBody>
      </p:sp>
    </p:spTree>
    <p:extLst>
      <p:ext uri="{BB962C8B-B14F-4D97-AF65-F5344CB8AC3E}">
        <p14:creationId xmlns:p14="http://schemas.microsoft.com/office/powerpoint/2010/main" val="20527874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800" dirty="0"/>
              <a:t>“Addiction”: Opioid Use Disorder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5715000" cy="4800600"/>
          </a:xfrm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i="1" dirty="0"/>
              <a:t>Opioid use occurring over 12 months with ≥2 of:</a:t>
            </a:r>
          </a:p>
          <a:p>
            <a:pPr marL="457200" marR="0" lvl="0" defTabSz="91440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C00000"/>
              </a:buClr>
              <a:buSzTx/>
              <a:buFont typeface="+mj-lt"/>
              <a:buAutoNum type="arabicPeriod"/>
              <a:defRPr/>
            </a:pPr>
            <a:r>
              <a:rPr lang="en-US" sz="1600" dirty="0"/>
              <a:t>Taken in larger amounts / over a longer period than intended</a:t>
            </a:r>
          </a:p>
          <a:p>
            <a:pPr marL="457200" marR="0" lvl="0" defTabSz="91440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C00000"/>
              </a:buClr>
              <a:buSzTx/>
              <a:buFont typeface="+mj-lt"/>
              <a:buAutoNum type="arabicPeriod"/>
              <a:defRPr/>
            </a:pPr>
            <a:r>
              <a:rPr lang="en-US" sz="1600" dirty="0"/>
              <a:t>Persistent desire / unsuccessful efforts to cut down</a:t>
            </a:r>
          </a:p>
          <a:p>
            <a:pPr marL="457200" marR="0" lvl="0" defTabSz="91440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C00000"/>
              </a:buClr>
              <a:buSzTx/>
              <a:buFont typeface="+mj-lt"/>
              <a:buAutoNum type="arabicPeriod"/>
              <a:defRPr/>
            </a:pPr>
            <a:r>
              <a:rPr lang="en-US" sz="1600" dirty="0"/>
              <a:t>Excess time spent in activities to obtain, use or recover from substance</a:t>
            </a:r>
          </a:p>
          <a:p>
            <a:pPr marL="457200" marR="0" lvl="0" defTabSz="91440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C00000"/>
              </a:buClr>
              <a:buSzTx/>
              <a:buFont typeface="+mj-lt"/>
              <a:buAutoNum type="arabicPeriod"/>
              <a:defRPr/>
            </a:pPr>
            <a:r>
              <a:rPr lang="en-US" sz="1600" dirty="0"/>
              <a:t>Craving</a:t>
            </a:r>
          </a:p>
          <a:p>
            <a:pPr marL="457200" marR="0" lvl="0" defTabSz="91440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C00000"/>
              </a:buClr>
              <a:buSzTx/>
              <a:buFont typeface="+mj-lt"/>
              <a:buAutoNum type="arabicPeriod"/>
              <a:defRPr/>
            </a:pPr>
            <a:r>
              <a:rPr lang="en-US" sz="1600" dirty="0"/>
              <a:t>Failure to fulfill major role obligations at work, school, or home</a:t>
            </a:r>
          </a:p>
          <a:p>
            <a:pPr marL="457200" marR="0" lvl="0" defTabSz="91440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C00000"/>
              </a:buClr>
              <a:buSzTx/>
              <a:buFont typeface="+mj-lt"/>
              <a:buAutoNum type="arabicPeriod"/>
              <a:defRPr/>
            </a:pPr>
            <a:r>
              <a:rPr lang="en-US" sz="1600" dirty="0"/>
              <a:t>Continued use despite having persistent / recurrent social or interpersonal problems</a:t>
            </a:r>
          </a:p>
          <a:p>
            <a:pPr marL="457200" marR="0" lvl="0" defTabSz="91440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C00000"/>
              </a:buClr>
              <a:buSzTx/>
              <a:buFont typeface="+mj-lt"/>
              <a:buAutoNum type="arabicPeriod"/>
              <a:defRPr/>
            </a:pPr>
            <a:r>
              <a:rPr lang="en-US" sz="1600" dirty="0"/>
              <a:t>Social, occupational, or recreational activities given up</a:t>
            </a:r>
          </a:p>
          <a:p>
            <a:pPr marL="457200" marR="0" lvl="0" defTabSz="91440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C00000"/>
              </a:buClr>
              <a:buSzTx/>
              <a:buFont typeface="+mj-lt"/>
              <a:buAutoNum type="arabicPeriod"/>
              <a:defRPr/>
            </a:pPr>
            <a:r>
              <a:rPr lang="en-US" sz="1600" dirty="0"/>
              <a:t>Recurrent use in situations in which it is physically hazardous</a:t>
            </a:r>
          </a:p>
          <a:p>
            <a:pPr marL="457200" marR="0" lvl="0" defTabSz="91440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C00000"/>
              </a:buClr>
              <a:buSzTx/>
              <a:buFont typeface="+mj-lt"/>
              <a:buAutoNum type="arabicPeriod"/>
              <a:defRPr/>
            </a:pPr>
            <a:r>
              <a:rPr lang="en-US" sz="1600" dirty="0"/>
              <a:t>Continued use despite knowledge of having a persistent or recurrent physical or psychological problem</a:t>
            </a:r>
          </a:p>
          <a:p>
            <a:pPr marL="457200" marR="0" lvl="0" defTabSz="91440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C00000"/>
              </a:buClr>
              <a:buSzTx/>
              <a:buFont typeface="+mj-lt"/>
              <a:buAutoNum type="arabicPeriod"/>
              <a:defRPr/>
            </a:pPr>
            <a:r>
              <a:rPr lang="en-US" sz="1600" dirty="0"/>
              <a:t>Tolerance</a:t>
            </a:r>
          </a:p>
          <a:p>
            <a:pPr marL="457200" marR="0" lvl="0" defTabSz="91440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C00000"/>
              </a:buClr>
              <a:buSzTx/>
              <a:buFont typeface="+mj-lt"/>
              <a:buAutoNum type="arabicPeriod"/>
              <a:defRPr/>
            </a:pPr>
            <a:r>
              <a:rPr lang="en-US" sz="1600" dirty="0"/>
              <a:t>Withdrawal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609600" y="5905698"/>
            <a:ext cx="79248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9pPr>
          </a:lstStyle>
          <a:p>
            <a:pPr algn="r">
              <a:spcBef>
                <a:spcPts val="400"/>
              </a:spcBef>
            </a:pPr>
            <a:r>
              <a:rPr lang="en-US" altLang="en-US" sz="1400" i="1" dirty="0">
                <a:latin typeface="Arial" charset="0"/>
                <a:ea typeface="Arial" charset="0"/>
                <a:cs typeface="Arial" charset="0"/>
              </a:rPr>
              <a:t>Diagnostic and Statistical Manual of Mental Disorders 5</a:t>
            </a:r>
            <a:r>
              <a:rPr lang="en-US" altLang="en-US" sz="1400" dirty="0">
                <a:latin typeface="Arial" charset="0"/>
                <a:ea typeface="Arial" charset="0"/>
                <a:cs typeface="Arial" charset="0"/>
              </a:rPr>
              <a:t>, APA, 2013.</a:t>
            </a:r>
            <a:endParaRPr lang="en-US" altLang="en-US" sz="1400" i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Rounded Rectangle 10"/>
          <p:cNvSpPr/>
          <p:nvPr/>
        </p:nvSpPr>
        <p:spPr bwMode="auto">
          <a:xfrm>
            <a:off x="6781800" y="1092363"/>
            <a:ext cx="1752600" cy="2108038"/>
          </a:xfrm>
          <a:prstGeom prst="roundRect">
            <a:avLst/>
          </a:prstGeom>
          <a:gradFill>
            <a:gsLst>
              <a:gs pos="0">
                <a:srgbClr val="F9CEC6"/>
              </a:gs>
              <a:gs pos="100000">
                <a:srgbClr val="EB5553"/>
              </a:gs>
            </a:gsLst>
            <a:lin ang="540000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>
              <a:spcBef>
                <a:spcPts val="200"/>
              </a:spcBef>
            </a:pPr>
            <a:r>
              <a:rPr lang="en-US" sz="1500" b="1" dirty="0">
                <a:latin typeface="Arial" charset="0"/>
                <a:ea typeface="Arial" charset="0"/>
                <a:cs typeface="Arial" charset="0"/>
              </a:rPr>
              <a:t>Mild:</a:t>
            </a:r>
          </a:p>
          <a:p>
            <a:pPr marL="115888" eaLnBrk="0" hangingPunct="0">
              <a:spcBef>
                <a:spcPts val="200"/>
              </a:spcBef>
            </a:pPr>
            <a:r>
              <a:rPr lang="en-US" sz="1500" dirty="0">
                <a:latin typeface="Arial" charset="0"/>
                <a:ea typeface="Arial" charset="0"/>
                <a:cs typeface="Arial" charset="0"/>
              </a:rPr>
              <a:t>2-3 criteria</a:t>
            </a:r>
          </a:p>
          <a:p>
            <a:pPr eaLnBrk="0" hangingPunct="0">
              <a:spcBef>
                <a:spcPts val="1200"/>
              </a:spcBef>
            </a:pPr>
            <a:r>
              <a:rPr lang="en-US" sz="1500" b="1" dirty="0">
                <a:latin typeface="Arial" charset="0"/>
                <a:ea typeface="Arial" charset="0"/>
                <a:cs typeface="Arial" charset="0"/>
              </a:rPr>
              <a:t>Moderate:</a:t>
            </a:r>
            <a:endParaRPr lang="en-US" sz="1500" dirty="0">
              <a:latin typeface="Arial" charset="0"/>
              <a:ea typeface="Arial" charset="0"/>
              <a:cs typeface="Arial" charset="0"/>
            </a:endParaRPr>
          </a:p>
          <a:p>
            <a:pPr marL="115888" eaLnBrk="0" hangingPunct="0">
              <a:spcBef>
                <a:spcPts val="200"/>
              </a:spcBef>
            </a:pPr>
            <a:r>
              <a:rPr lang="en-US" sz="1500" dirty="0">
                <a:latin typeface="Arial" charset="0"/>
                <a:ea typeface="Arial" charset="0"/>
                <a:cs typeface="Arial" charset="0"/>
              </a:rPr>
              <a:t>4-5 symptoms</a:t>
            </a:r>
          </a:p>
          <a:p>
            <a:pPr eaLnBrk="0" hangingPunct="0">
              <a:spcBef>
                <a:spcPts val="1200"/>
              </a:spcBef>
            </a:pPr>
            <a:r>
              <a:rPr lang="en-US" sz="1500" b="1" dirty="0">
                <a:latin typeface="Arial" charset="0"/>
                <a:ea typeface="Arial" charset="0"/>
                <a:cs typeface="Arial" charset="0"/>
              </a:rPr>
              <a:t>Severe:</a:t>
            </a:r>
            <a:endParaRPr lang="en-US" sz="1500" dirty="0">
              <a:latin typeface="Arial" charset="0"/>
              <a:ea typeface="Arial" charset="0"/>
              <a:cs typeface="Arial" charset="0"/>
            </a:endParaRPr>
          </a:p>
          <a:p>
            <a:pPr marL="115888" eaLnBrk="0" hangingPunct="0">
              <a:spcBef>
                <a:spcPts val="200"/>
              </a:spcBef>
            </a:pPr>
            <a:r>
              <a:rPr lang="en-US" sz="1500" dirty="0">
                <a:latin typeface="Arial" charset="0"/>
                <a:ea typeface="Arial" charset="0"/>
                <a:cs typeface="Arial" charset="0"/>
              </a:rPr>
              <a:t>≥6 symptoms</a:t>
            </a:r>
          </a:p>
        </p:txBody>
      </p:sp>
    </p:spTree>
    <p:extLst>
      <p:ext uri="{BB962C8B-B14F-4D97-AF65-F5344CB8AC3E}">
        <p14:creationId xmlns:p14="http://schemas.microsoft.com/office/powerpoint/2010/main" val="39095871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F57ED2-F15C-9947-AFE6-DB415C373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66D4B56-45AF-E245-AC6C-44EFF24EFF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" y="0"/>
            <a:ext cx="8701648" cy="687043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253CAE5-2D67-784E-B0FB-08CCC47DC5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9400" y="6334780"/>
            <a:ext cx="230084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b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pPr algn="r"/>
            <a:r>
              <a:rPr lang="en-US" sz="1400" dirty="0" err="1">
                <a:latin typeface="Arial" charset="0"/>
                <a:cs typeface="Arial" charset="0"/>
              </a:rPr>
              <a:t>Volkow</a:t>
            </a:r>
            <a:r>
              <a:rPr lang="en-US" sz="1400" dirty="0">
                <a:latin typeface="Arial" charset="0"/>
                <a:cs typeface="Arial" charset="0"/>
              </a:rPr>
              <a:t> ND et al. </a:t>
            </a:r>
            <a:r>
              <a:rPr lang="en-US" sz="1400" i="1" dirty="0">
                <a:latin typeface="Arial" charset="0"/>
                <a:cs typeface="Arial" charset="0"/>
              </a:rPr>
              <a:t>N </a:t>
            </a:r>
            <a:r>
              <a:rPr lang="en-US" sz="1400" i="1" dirty="0" err="1">
                <a:latin typeface="Arial" charset="0"/>
                <a:cs typeface="Arial" charset="0"/>
              </a:rPr>
              <a:t>Engl</a:t>
            </a:r>
            <a:r>
              <a:rPr lang="en-US" sz="1400" i="1" dirty="0">
                <a:latin typeface="Arial" charset="0"/>
                <a:cs typeface="Arial" charset="0"/>
              </a:rPr>
              <a:t> J Med, </a:t>
            </a:r>
            <a:r>
              <a:rPr lang="en-US" sz="1400" dirty="0">
                <a:latin typeface="Arial" charset="0"/>
                <a:cs typeface="Arial" charset="0"/>
              </a:rPr>
              <a:t>2016; 374:363-371.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C3E4A6B-9FEB-4E45-A3AD-2A1C8B9E80CF}"/>
              </a:ext>
            </a:extLst>
          </p:cNvPr>
          <p:cNvSpPr/>
          <p:nvPr/>
        </p:nvSpPr>
        <p:spPr bwMode="auto">
          <a:xfrm rot="16200000">
            <a:off x="-3323848" y="3311415"/>
            <a:ext cx="6870435" cy="222736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Osaka" pitchFamily="-64" charset="-128"/>
              <a:cs typeface="Osaka" pitchFamily="-64" charset="-128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24D58AF-60DA-4848-804E-ABAA9AD60A31}"/>
              </a:ext>
            </a:extLst>
          </p:cNvPr>
          <p:cNvSpPr/>
          <p:nvPr/>
        </p:nvSpPr>
        <p:spPr bwMode="auto">
          <a:xfrm rot="16200000">
            <a:off x="5616755" y="3311415"/>
            <a:ext cx="6870435" cy="222736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Osaka" pitchFamily="-64" charset="-128"/>
              <a:cs typeface="Osaka" pitchFamily="-6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861315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39624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dirty="0"/>
              <a:t>Part 2: </a:t>
            </a:r>
            <a:br>
              <a:rPr lang="en-US" sz="3600" dirty="0"/>
            </a:br>
            <a:r>
              <a:rPr lang="en-US" sz="3600" dirty="0"/>
              <a:t>Prescribing Opioids Appropriately</a:t>
            </a:r>
            <a:endParaRPr lang="en-US" sz="3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61105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177026-A27F-A743-9597-981CAF118F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Pendulum Has Swung…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DB46499-00E1-FA4C-B5EA-F8F7CC71B537}"/>
              </a:ext>
            </a:extLst>
          </p:cNvPr>
          <p:cNvSpPr/>
          <p:nvPr/>
        </p:nvSpPr>
        <p:spPr bwMode="auto">
          <a:xfrm>
            <a:off x="630836" y="3205397"/>
            <a:ext cx="1066800" cy="1066800"/>
          </a:xfrm>
          <a:prstGeom prst="ellipse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rgbClr val="00B050"/>
              </a:gs>
            </a:gsLst>
            <a:lin ang="6300000" scaled="0"/>
          </a:gra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Osaka" pitchFamily="-64" charset="-128"/>
              <a:cs typeface="Osaka" pitchFamily="-64" charset="-128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AA8B90B2-8624-BA40-9A74-110D2BAFAAF0}"/>
              </a:ext>
            </a:extLst>
          </p:cNvPr>
          <p:cNvSpPr/>
          <p:nvPr/>
        </p:nvSpPr>
        <p:spPr bwMode="auto">
          <a:xfrm>
            <a:off x="7467600" y="3200400"/>
            <a:ext cx="1066800" cy="1066800"/>
          </a:xfrm>
          <a:prstGeom prst="ellipse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rgbClr val="CC0000"/>
              </a:gs>
            </a:gsLst>
            <a:lin ang="6300000" scaled="0"/>
          </a:gra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Osaka" pitchFamily="-64" charset="-128"/>
              <a:cs typeface="Osaka" pitchFamily="-64" charset="-128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33603C1-48C1-3F49-8A44-2DBA29AEDADC}"/>
              </a:ext>
            </a:extLst>
          </p:cNvPr>
          <p:cNvSpPr/>
          <p:nvPr/>
        </p:nvSpPr>
        <p:spPr bwMode="auto">
          <a:xfrm>
            <a:off x="4038600" y="3733800"/>
            <a:ext cx="1066800" cy="1066800"/>
          </a:xfrm>
          <a:prstGeom prst="ellipse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rgbClr val="FFC000"/>
              </a:gs>
            </a:gsLst>
            <a:lin ang="6300000" scaled="0"/>
          </a:gra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Osaka" pitchFamily="-64" charset="-128"/>
              <a:cs typeface="Osaka" pitchFamily="-64" charset="-128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51FAB34-EDA2-554A-B8F1-5F79983E7CD3}"/>
              </a:ext>
            </a:extLst>
          </p:cNvPr>
          <p:cNvCxnSpPr>
            <a:stCxn id="6" idx="0"/>
          </p:cNvCxnSpPr>
          <p:nvPr/>
        </p:nvCxnSpPr>
        <p:spPr bwMode="auto">
          <a:xfrm flipV="1">
            <a:off x="4572000" y="1219200"/>
            <a:ext cx="0" cy="25146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04B8768-92D8-D14C-A0BA-D4787FFE6694}"/>
              </a:ext>
            </a:extLst>
          </p:cNvPr>
          <p:cNvCxnSpPr>
            <a:cxnSpLocks/>
            <a:stCxn id="4" idx="7"/>
          </p:cNvCxnSpPr>
          <p:nvPr/>
        </p:nvCxnSpPr>
        <p:spPr bwMode="auto">
          <a:xfrm flipV="1">
            <a:off x="1541407" y="1219200"/>
            <a:ext cx="3030593" cy="2142426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A164575-81F9-744E-9556-EB5F6B049C68}"/>
              </a:ext>
            </a:extLst>
          </p:cNvPr>
          <p:cNvCxnSpPr>
            <a:cxnSpLocks/>
            <a:stCxn id="5" idx="1"/>
          </p:cNvCxnSpPr>
          <p:nvPr/>
        </p:nvCxnSpPr>
        <p:spPr bwMode="auto">
          <a:xfrm flipH="1" flipV="1">
            <a:off x="4574499" y="1219201"/>
            <a:ext cx="3049330" cy="2137428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213E37E0-8E2E-4640-BF67-C5D13E876B89}"/>
              </a:ext>
            </a:extLst>
          </p:cNvPr>
          <p:cNvSpPr txBox="1"/>
          <p:nvPr/>
        </p:nvSpPr>
        <p:spPr>
          <a:xfrm>
            <a:off x="609600" y="4315361"/>
            <a:ext cx="2286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Pain is the 5</a:t>
            </a:r>
            <a:r>
              <a:rPr 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vital sign; we should always treat pain…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44F054F-B770-E942-B519-0B1FCF52492C}"/>
              </a:ext>
            </a:extLst>
          </p:cNvPr>
          <p:cNvSpPr txBox="1"/>
          <p:nvPr/>
        </p:nvSpPr>
        <p:spPr>
          <a:xfrm>
            <a:off x="6172200" y="4315361"/>
            <a:ext cx="2362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Opioid overdose crisis; we need to stop prescribing opioids…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1508554-0938-2342-9D4C-31B5524556A6}"/>
              </a:ext>
            </a:extLst>
          </p:cNvPr>
          <p:cNvSpPr txBox="1"/>
          <p:nvPr/>
        </p:nvSpPr>
        <p:spPr>
          <a:xfrm>
            <a:off x="3390900" y="4848761"/>
            <a:ext cx="2362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We should still prescribe opioids, but be thoughtful.</a:t>
            </a:r>
          </a:p>
        </p:txBody>
      </p:sp>
    </p:spTree>
    <p:extLst>
      <p:ext uri="{BB962C8B-B14F-4D97-AF65-F5344CB8AC3E}">
        <p14:creationId xmlns:p14="http://schemas.microsoft.com/office/powerpoint/2010/main" val="1401697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6" grpId="0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8FE389-15E2-3440-B84B-09183F72B0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Questions for Pediatricians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6482D4-8CDD-3D40-AF50-25AA1D93126D}"/>
              </a:ext>
            </a:extLst>
          </p:cNvPr>
          <p:cNvSpPr>
            <a:spLocks noGrp="1"/>
          </p:cNvSpPr>
          <p:nvPr>
            <p:ph idx="1"/>
          </p:nvPr>
        </p:nvSpPr>
        <p:spPr>
          <a:noFill/>
        </p:spPr>
        <p:txBody>
          <a:bodyPr/>
          <a:lstStyle/>
          <a:p>
            <a:pPr>
              <a:spcBef>
                <a:spcPts val="2800"/>
              </a:spcBef>
            </a:pPr>
            <a:r>
              <a:rPr lang="en-US" sz="2600" dirty="0"/>
              <a:t>What do recent trends in pediatric opioid prescribing rates show?</a:t>
            </a:r>
          </a:p>
          <a:p>
            <a:pPr>
              <a:spcBef>
                <a:spcPts val="2800"/>
              </a:spcBef>
            </a:pPr>
            <a:r>
              <a:rPr lang="en-US" sz="2600" dirty="0"/>
              <a:t>What is the risk that, after an initial prescription for an opioid, an adolescent or young adult will experience an overdose or develop addiction?</a:t>
            </a:r>
          </a:p>
          <a:p>
            <a:pPr>
              <a:spcBef>
                <a:spcPts val="2800"/>
              </a:spcBef>
            </a:pPr>
            <a:r>
              <a:rPr lang="en-US" sz="2600" dirty="0"/>
              <a:t>Which youth are at risk of developing problems?</a:t>
            </a:r>
          </a:p>
          <a:p>
            <a:pPr>
              <a:spcBef>
                <a:spcPts val="2800"/>
              </a:spcBef>
            </a:pPr>
            <a:r>
              <a:rPr lang="en-US" sz="2600" dirty="0"/>
              <a:t>What are steps to take before prescribing an opioid? What steps should be taken when an opioid is being prescribed to minimize the risk?</a:t>
            </a:r>
          </a:p>
        </p:txBody>
      </p:sp>
    </p:spTree>
    <p:extLst>
      <p:ext uri="{BB962C8B-B14F-4D97-AF65-F5344CB8AC3E}">
        <p14:creationId xmlns:p14="http://schemas.microsoft.com/office/powerpoint/2010/main" val="35262687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7A900E-6FB4-E940-836C-14EA6334FB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Opioid Dispensing Rates</a:t>
            </a:r>
          </a:p>
        </p:txBody>
      </p:sp>
      <p:pic>
        <p:nvPicPr>
          <p:cNvPr id="8" name="Picture 7" descr="Chart, line chart&#10;&#10;Description automatically generated">
            <a:extLst>
              <a:ext uri="{FF2B5EF4-FFF2-40B4-BE49-F238E27FC236}">
                <a16:creationId xmlns:a16="http://schemas.microsoft.com/office/drawing/2014/main" id="{03FFF77F-F498-B744-A6B4-17893F69692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30036" y="1066800"/>
            <a:ext cx="6483928" cy="4419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B774D94-FE11-A742-9B4B-755255CB7E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5905698"/>
            <a:ext cx="79248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9pPr>
          </a:lstStyle>
          <a:p>
            <a:pPr algn="r">
              <a:spcBef>
                <a:spcPts val="400"/>
              </a:spcBef>
            </a:pPr>
            <a:r>
              <a:rPr lang="en-US" altLang="en-US" sz="14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1400" dirty="0" err="1">
                <a:latin typeface="Arial" pitchFamily="34" charset="0"/>
                <a:cs typeface="Arial" pitchFamily="34" charset="0"/>
              </a:rPr>
              <a:t>Renny</a:t>
            </a:r>
            <a:r>
              <a:rPr lang="en-US" altLang="en-US" sz="1400" dirty="0">
                <a:latin typeface="Arial" pitchFamily="34" charset="0"/>
                <a:cs typeface="Arial" pitchFamily="34" charset="0"/>
              </a:rPr>
              <a:t> MH, et al. </a:t>
            </a:r>
            <a:r>
              <a:rPr lang="en-US" altLang="en-US" sz="1400" i="1" dirty="0">
                <a:latin typeface="Arial" pitchFamily="34" charset="0"/>
                <a:cs typeface="Arial" pitchFamily="34" charset="0"/>
              </a:rPr>
              <a:t>JAMA </a:t>
            </a:r>
            <a:r>
              <a:rPr lang="en-US" altLang="en-US" sz="1400" i="1" dirty="0" err="1">
                <a:latin typeface="Arial" pitchFamily="34" charset="0"/>
                <a:cs typeface="Arial" pitchFamily="34" charset="0"/>
              </a:rPr>
              <a:t>Pediatr</a:t>
            </a:r>
            <a:r>
              <a:rPr lang="en-US" altLang="en-US" sz="1400" dirty="0">
                <a:latin typeface="Arial" pitchFamily="34" charset="0"/>
                <a:cs typeface="Arial" pitchFamily="34" charset="0"/>
              </a:rPr>
              <a:t>. 2021;175(10):1043-1052</a:t>
            </a:r>
          </a:p>
        </p:txBody>
      </p:sp>
    </p:spTree>
    <p:extLst>
      <p:ext uri="{BB962C8B-B14F-4D97-AF65-F5344CB8AC3E}">
        <p14:creationId xmlns:p14="http://schemas.microsoft.com/office/powerpoint/2010/main" val="30372450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05B1F64-8D4C-1A1B-BFC8-144DD93494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9144001" cy="6858000"/>
          </a:xfr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8B68403E-0807-2064-9EEA-9D60EBCCF96C}"/>
              </a:ext>
            </a:extLst>
          </p:cNvPr>
          <p:cNvSpPr/>
          <p:nvPr/>
        </p:nvSpPr>
        <p:spPr bwMode="auto">
          <a:xfrm>
            <a:off x="5410200" y="228600"/>
            <a:ext cx="3581400" cy="5638800"/>
          </a:xfrm>
          <a:prstGeom prst="roundRect">
            <a:avLst/>
          </a:prstGeom>
          <a:solidFill>
            <a:schemeClr val="bg1">
              <a:alpha val="80000"/>
            </a:scheme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117475"/>
            <a:r>
              <a:rPr lang="en-US" sz="1600" b="1" dirty="0">
                <a:latin typeface="+mj-lt"/>
              </a:rPr>
              <a:t>Prevalence of overdose or addiction during year after youth prescribed an opioid: </a:t>
            </a:r>
            <a:r>
              <a:rPr lang="en-US" sz="1600" b="1" dirty="0">
                <a:solidFill>
                  <a:srgbClr val="C00000"/>
                </a:solidFill>
                <a:latin typeface="+mj-lt"/>
              </a:rPr>
              <a:t>~1 in 300</a:t>
            </a:r>
          </a:p>
          <a:p>
            <a:pPr marL="114300" eaLnBrk="0" hangingPunct="0">
              <a:spcBef>
                <a:spcPts val="1200"/>
              </a:spcBef>
            </a:pPr>
            <a:r>
              <a:rPr lang="en-US" sz="1600" b="1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Prescription-related risks</a:t>
            </a:r>
          </a:p>
          <a:p>
            <a:pPr marL="688975" indent="-227013" eaLnBrk="0" hangingPunct="0">
              <a:spcBef>
                <a:spcPts val="200"/>
              </a:spcBef>
              <a:buFont typeface=".AppleSystemUIFont"/>
              <a:buChar char="-"/>
            </a:pPr>
            <a:r>
              <a:rPr lang="en-US" sz="16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Long-acting opioid formulation</a:t>
            </a:r>
          </a:p>
          <a:p>
            <a:pPr marL="688975" indent="-227013" eaLnBrk="0" hangingPunct="0">
              <a:spcBef>
                <a:spcPts val="200"/>
              </a:spcBef>
              <a:buFont typeface=".AppleSystemUIFont"/>
              <a:buChar char="-"/>
            </a:pPr>
            <a:r>
              <a:rPr lang="en-US" sz="16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High daily opioid dose</a:t>
            </a:r>
          </a:p>
          <a:p>
            <a:pPr marL="688975" indent="-227013" eaLnBrk="0" hangingPunct="0">
              <a:spcBef>
                <a:spcPts val="200"/>
              </a:spcBef>
              <a:buFont typeface=".AppleSystemUIFont"/>
              <a:buChar char="-"/>
            </a:pPr>
            <a:r>
              <a:rPr lang="en-US" sz="16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Duration ≥7 days</a:t>
            </a:r>
          </a:p>
          <a:p>
            <a:pPr marL="114300" eaLnBrk="0" hangingPunct="0">
              <a:spcBef>
                <a:spcPts val="1200"/>
              </a:spcBef>
            </a:pPr>
            <a:r>
              <a:rPr lang="en-US" sz="1600" b="1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Patient-level risks</a:t>
            </a:r>
          </a:p>
          <a:p>
            <a:pPr marL="688975" indent="-227013" eaLnBrk="0" hangingPunct="0">
              <a:spcBef>
                <a:spcPts val="200"/>
              </a:spcBef>
              <a:buFont typeface=".AppleSystemUIFont"/>
              <a:buChar char="-"/>
            </a:pPr>
            <a:r>
              <a:rPr lang="en-US" sz="16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Male sex</a:t>
            </a:r>
          </a:p>
          <a:p>
            <a:pPr marL="688975" indent="-227013" eaLnBrk="0" hangingPunct="0">
              <a:spcBef>
                <a:spcPts val="200"/>
              </a:spcBef>
              <a:buFont typeface=".AppleSystemUIFont"/>
              <a:buChar char="-"/>
            </a:pPr>
            <a:r>
              <a:rPr lang="en-US" sz="16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Older age</a:t>
            </a:r>
          </a:p>
          <a:p>
            <a:pPr marL="688975" indent="-227013" eaLnBrk="0" hangingPunct="0">
              <a:spcBef>
                <a:spcPts val="200"/>
              </a:spcBef>
              <a:buFont typeface=".AppleSystemUIFont"/>
              <a:buChar char="-"/>
            </a:pPr>
            <a:r>
              <a:rPr lang="en-US" sz="16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Family history of </a:t>
            </a:r>
            <a:r>
              <a:rPr lang="en-US" sz="1600" i="1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any</a:t>
            </a:r>
            <a:r>
              <a:rPr lang="en-US" sz="16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addiction</a:t>
            </a:r>
          </a:p>
          <a:p>
            <a:pPr marL="688975" indent="-227013" eaLnBrk="0" hangingPunct="0">
              <a:spcBef>
                <a:spcPts val="200"/>
              </a:spcBef>
              <a:buFont typeface=".AppleSystemUIFont"/>
              <a:buChar char="-"/>
            </a:pPr>
            <a:r>
              <a:rPr lang="en-US" sz="16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Chronic pain</a:t>
            </a:r>
          </a:p>
          <a:p>
            <a:pPr marL="688975" indent="-227013" eaLnBrk="0" hangingPunct="0">
              <a:spcBef>
                <a:spcPts val="200"/>
              </a:spcBef>
              <a:buFont typeface=".AppleSystemUIFont"/>
              <a:buChar char="-"/>
            </a:pPr>
            <a:r>
              <a:rPr lang="en-US" sz="16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Mental health disorders (mood/anxiety, psychosis, ADHD, trauma)</a:t>
            </a:r>
          </a:p>
          <a:p>
            <a:pPr marL="688975" indent="-227013" eaLnBrk="0" hangingPunct="0">
              <a:spcBef>
                <a:spcPts val="200"/>
              </a:spcBef>
              <a:buFont typeface=".AppleSystemUIFont"/>
              <a:buChar char="-"/>
            </a:pPr>
            <a:r>
              <a:rPr lang="en-US" sz="16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Other substance use***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BC5F5EC-E58C-A5CF-3023-82519150BB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6511487"/>
            <a:ext cx="7924800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9pPr>
          </a:lstStyle>
          <a:p>
            <a:pPr algn="r">
              <a:spcBef>
                <a:spcPts val="400"/>
              </a:spcBef>
            </a:pPr>
            <a:r>
              <a:rPr lang="en-US" altLang="en-US" sz="105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Chua KP, et al. JAMA </a:t>
            </a:r>
            <a:r>
              <a:rPr lang="en-US" altLang="en-US" sz="105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Pediatr</a:t>
            </a:r>
            <a:r>
              <a:rPr lang="en-US" altLang="en-US" sz="105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 2020;174(2):141-148; Hadland SE, et al. Addiction, 2021;116(10):2790-2800</a:t>
            </a:r>
          </a:p>
        </p:txBody>
      </p:sp>
    </p:spTree>
    <p:extLst>
      <p:ext uri="{BB962C8B-B14F-4D97-AF65-F5344CB8AC3E}">
        <p14:creationId xmlns:p14="http://schemas.microsoft.com/office/powerpoint/2010/main" val="8533229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Best Practices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spcBef>
                <a:spcPts val="1000"/>
              </a:spcBef>
              <a:buNone/>
            </a:pPr>
            <a:r>
              <a:rPr lang="en-US" sz="1800" b="1" i="1" dirty="0"/>
              <a:t>Before prescribing:</a:t>
            </a:r>
          </a:p>
          <a:p>
            <a:pPr>
              <a:spcBef>
                <a:spcPts val="200"/>
              </a:spcBef>
            </a:pPr>
            <a:r>
              <a:rPr lang="en-US" sz="1800" dirty="0"/>
              <a:t>Maximize non-pharmacologic options (e.g., physical therapy, relaxation techniques) and non-opioid options (e.g., NSAIDs)</a:t>
            </a:r>
          </a:p>
          <a:p>
            <a:pPr>
              <a:spcBef>
                <a:spcPts val="600"/>
              </a:spcBef>
            </a:pPr>
            <a:r>
              <a:rPr lang="en-US" sz="1800" dirty="0"/>
              <a:t>Conduct assessment of </a:t>
            </a:r>
            <a:r>
              <a:rPr lang="en-US" sz="1800" b="1" dirty="0">
                <a:solidFill>
                  <a:srgbClr val="C00000"/>
                </a:solidFill>
              </a:rPr>
              <a:t>risk factors </a:t>
            </a:r>
            <a:r>
              <a:rPr lang="en-US" sz="1800" dirty="0"/>
              <a:t>(e.g., other substance use disorder, mental health problems, family history)</a:t>
            </a:r>
          </a:p>
          <a:p>
            <a:pPr>
              <a:spcBef>
                <a:spcPts val="600"/>
              </a:spcBef>
            </a:pPr>
            <a:r>
              <a:rPr lang="en-US" sz="1800" dirty="0"/>
              <a:t>Check state prescription drug monitoring program (PDMP)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1800" b="1" i="1" dirty="0"/>
              <a:t>When prescribing:</a:t>
            </a:r>
          </a:p>
          <a:p>
            <a:pPr>
              <a:spcBef>
                <a:spcPts val="200"/>
              </a:spcBef>
            </a:pPr>
            <a:r>
              <a:rPr lang="en-US" sz="1800" dirty="0"/>
              <a:t>Use </a:t>
            </a:r>
            <a:r>
              <a:rPr lang="en-US" sz="1800" b="1" dirty="0">
                <a:solidFill>
                  <a:srgbClr val="C00000"/>
                </a:solidFill>
              </a:rPr>
              <a:t>lowest effective dose </a:t>
            </a:r>
            <a:r>
              <a:rPr lang="en-US" sz="1800" dirty="0"/>
              <a:t>of </a:t>
            </a:r>
            <a:r>
              <a:rPr lang="en-US" sz="1800" b="1" dirty="0">
                <a:solidFill>
                  <a:srgbClr val="C00000"/>
                </a:solidFill>
              </a:rPr>
              <a:t>short-acting</a:t>
            </a:r>
            <a:r>
              <a:rPr lang="en-US" sz="1800" dirty="0"/>
              <a:t> formulation (e.g., hydrocodone); </a:t>
            </a:r>
            <a:r>
              <a:rPr lang="en-US" sz="1800" i="1" u="sng" dirty="0"/>
              <a:t>do not use long-acting opioids for acute pain</a:t>
            </a:r>
          </a:p>
          <a:p>
            <a:pPr>
              <a:spcBef>
                <a:spcPts val="600"/>
              </a:spcBef>
            </a:pPr>
            <a:r>
              <a:rPr lang="en-US" sz="1800" dirty="0"/>
              <a:t>Avoid co-prescribing of other </a:t>
            </a:r>
            <a:r>
              <a:rPr lang="en-US" sz="1800" b="1" dirty="0">
                <a:solidFill>
                  <a:srgbClr val="C00000"/>
                </a:solidFill>
              </a:rPr>
              <a:t>sedatives</a:t>
            </a:r>
            <a:r>
              <a:rPr lang="en-US" sz="1800" dirty="0"/>
              <a:t> (e.g., benzodiazepines)</a:t>
            </a:r>
          </a:p>
          <a:p>
            <a:pPr>
              <a:spcBef>
                <a:spcPts val="600"/>
              </a:spcBef>
            </a:pPr>
            <a:r>
              <a:rPr lang="en-US" sz="1800" dirty="0"/>
              <a:t>Offer a short course (3 days or fewer typically sufficient)</a:t>
            </a:r>
          </a:p>
          <a:p>
            <a:pPr>
              <a:spcBef>
                <a:spcPts val="600"/>
              </a:spcBef>
            </a:pPr>
            <a:r>
              <a:rPr lang="en-US" sz="1800" dirty="0"/>
              <a:t>Notify parents of minors; review safe storage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3599423-613B-E840-909A-7B6B59A67E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5905698"/>
            <a:ext cx="79248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9pPr>
          </a:lstStyle>
          <a:p>
            <a:pPr algn="r">
              <a:spcBef>
                <a:spcPts val="400"/>
              </a:spcBef>
            </a:pPr>
            <a:r>
              <a:rPr lang="en-US" altLang="en-US" sz="1400" dirty="0">
                <a:latin typeface="Arial" pitchFamily="34" charset="0"/>
                <a:cs typeface="Arial" pitchFamily="34" charset="0"/>
              </a:rPr>
              <a:t>Massachusetts Department of Public Health, 2019</a:t>
            </a:r>
          </a:p>
        </p:txBody>
      </p:sp>
    </p:spTree>
    <p:extLst>
      <p:ext uri="{BB962C8B-B14F-4D97-AF65-F5344CB8AC3E}">
        <p14:creationId xmlns:p14="http://schemas.microsoft.com/office/powerpoint/2010/main" val="3703300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4ECD09-DABF-9556-8B6F-5877DB2430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1" name="Content Placeholder 10" descr="A picture containing dark, light, silhouette&#10;&#10;Description automatically generated">
            <a:extLst>
              <a:ext uri="{FF2B5EF4-FFF2-40B4-BE49-F238E27FC236}">
                <a16:creationId xmlns:a16="http://schemas.microsoft.com/office/drawing/2014/main" id="{27B46DA9-1BFD-EA26-51CE-76FF733294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056" r="16945"/>
          <a:stretch/>
        </p:blipFill>
        <p:spPr>
          <a:xfrm>
            <a:off x="-1" y="0"/>
            <a:ext cx="9144001" cy="6858000"/>
          </a:xfr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A9A5CF59-90D5-FE2D-387E-B89147432E18}"/>
              </a:ext>
            </a:extLst>
          </p:cNvPr>
          <p:cNvSpPr/>
          <p:nvPr/>
        </p:nvSpPr>
        <p:spPr bwMode="auto">
          <a:xfrm>
            <a:off x="3200400" y="838200"/>
            <a:ext cx="5562600" cy="5181600"/>
          </a:xfrm>
          <a:prstGeom prst="roundRect">
            <a:avLst/>
          </a:prstGeom>
          <a:solidFill>
            <a:schemeClr val="bg1">
              <a:alpha val="80000"/>
            </a:scheme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en-US" sz="2000" dirty="0">
                <a:latin typeface="+mj-lt"/>
              </a:rPr>
              <a:t>“Receiving addiction treatment in a primary care setting meant that I not only was able to access recovery but also build a foundation for a healthy life. Coming into treatment, I had a multitude of medical needs that had been left unmet while I was in active addiction—from vaccines to chronic medical conditions to gender-affirming care. Together, my physician and I were able to address all of this in a place where I felt supported and safe. I was seen as a whole person and because of that treatment not only saved my life, but helped me thrive in it, as well.”</a:t>
            </a:r>
          </a:p>
          <a:p>
            <a:pPr algn="r">
              <a:spcBef>
                <a:spcPts val="0"/>
              </a:spcBef>
            </a:pPr>
            <a:r>
              <a:rPr lang="en-US" b="1" dirty="0">
                <a:latin typeface="+mj-lt"/>
              </a:rPr>
              <a:t>- Eitan</a:t>
            </a:r>
          </a:p>
        </p:txBody>
      </p:sp>
    </p:spTree>
    <p:extLst>
      <p:ext uri="{BB962C8B-B14F-4D97-AF65-F5344CB8AC3E}">
        <p14:creationId xmlns:p14="http://schemas.microsoft.com/office/powerpoint/2010/main" val="14440264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82156-45C8-634F-AF30-36577F98BB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800" dirty="0"/>
              <a:t>FDA Warnings/Contraindications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DC6907-A63B-4E4D-88C1-709612209C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400" b="1" dirty="0"/>
              <a:t>Children under 12 years:</a:t>
            </a:r>
          </a:p>
          <a:p>
            <a:pPr marL="688975" indent="-339725">
              <a:spcBef>
                <a:spcPts val="400"/>
              </a:spcBef>
            </a:pPr>
            <a:r>
              <a:rPr lang="en-US" sz="2400" b="1" dirty="0">
                <a:solidFill>
                  <a:srgbClr val="C00000"/>
                </a:solidFill>
              </a:rPr>
              <a:t>Contraindication:</a:t>
            </a:r>
          </a:p>
          <a:p>
            <a:pPr marL="1258888" lvl="1">
              <a:spcBef>
                <a:spcPts val="200"/>
              </a:spcBef>
            </a:pPr>
            <a:r>
              <a:rPr lang="en-US" sz="2000" dirty="0"/>
              <a:t>Do not use </a:t>
            </a:r>
            <a:r>
              <a:rPr lang="en-US" sz="2000" b="1" dirty="0"/>
              <a:t>codeine</a:t>
            </a:r>
            <a:r>
              <a:rPr lang="en-US" sz="2000" dirty="0"/>
              <a:t> or </a:t>
            </a:r>
            <a:r>
              <a:rPr lang="en-US" sz="2000" b="1" dirty="0"/>
              <a:t>tramadol</a:t>
            </a:r>
          </a:p>
          <a:p>
            <a:pPr marL="1258888" lvl="1">
              <a:spcBef>
                <a:spcPts val="200"/>
              </a:spcBef>
            </a:pPr>
            <a:r>
              <a:rPr lang="en-US" sz="2000" dirty="0"/>
              <a:t>Risk of serious breathing problems and death</a:t>
            </a:r>
            <a:endParaRPr lang="en-US" sz="2400" b="1" dirty="0">
              <a:solidFill>
                <a:srgbClr val="C00000"/>
              </a:solidFill>
            </a:endParaRPr>
          </a:p>
          <a:p>
            <a:pPr marL="0" indent="0">
              <a:spcBef>
                <a:spcPts val="2400"/>
              </a:spcBef>
              <a:buNone/>
            </a:pPr>
            <a:r>
              <a:rPr lang="en-US" sz="2400" b="1" dirty="0"/>
              <a:t>Adolescents 12-18 years:</a:t>
            </a:r>
          </a:p>
          <a:p>
            <a:pPr marL="688975" indent="-339725">
              <a:spcBef>
                <a:spcPts val="400"/>
              </a:spcBef>
            </a:pPr>
            <a:r>
              <a:rPr lang="en-US" sz="2400" b="1" dirty="0">
                <a:solidFill>
                  <a:srgbClr val="C00000"/>
                </a:solidFill>
              </a:rPr>
              <a:t>Contraindication:</a:t>
            </a:r>
            <a:endParaRPr lang="en-US" sz="2400" dirty="0"/>
          </a:p>
          <a:p>
            <a:pPr marL="1258888" lvl="1">
              <a:spcBef>
                <a:spcPts val="200"/>
              </a:spcBef>
            </a:pPr>
            <a:r>
              <a:rPr lang="en-US" sz="2000" dirty="0"/>
              <a:t>Do not use </a:t>
            </a:r>
            <a:r>
              <a:rPr lang="en-US" sz="2000" b="1" dirty="0"/>
              <a:t>tramadol</a:t>
            </a:r>
            <a:r>
              <a:rPr lang="en-US" sz="2000" dirty="0"/>
              <a:t> for post-operative pain management after removal of tonsils and/or adenoids</a:t>
            </a:r>
          </a:p>
          <a:p>
            <a:pPr marL="688975" indent="-339725">
              <a:spcBef>
                <a:spcPts val="800"/>
              </a:spcBef>
            </a:pPr>
            <a:r>
              <a:rPr lang="en-US" sz="2400" b="1" dirty="0">
                <a:solidFill>
                  <a:srgbClr val="C00000"/>
                </a:solidFill>
              </a:rPr>
              <a:t>Warning:</a:t>
            </a:r>
            <a:endParaRPr lang="en-US" sz="2000" dirty="0"/>
          </a:p>
          <a:p>
            <a:pPr marL="1258888" lvl="1">
              <a:spcBef>
                <a:spcPts val="200"/>
              </a:spcBef>
            </a:pPr>
            <a:r>
              <a:rPr lang="en-US" sz="2000" dirty="0"/>
              <a:t>Do not use </a:t>
            </a:r>
            <a:r>
              <a:rPr lang="en-US" sz="2000" b="1" dirty="0"/>
              <a:t>codeine</a:t>
            </a:r>
            <a:r>
              <a:rPr lang="en-US" sz="2000" dirty="0"/>
              <a:t> or </a:t>
            </a:r>
            <a:r>
              <a:rPr lang="en-US" sz="2000" b="1" dirty="0"/>
              <a:t>tramadol</a:t>
            </a:r>
            <a:r>
              <a:rPr lang="en-US" sz="2000" dirty="0"/>
              <a:t> for pain management in patients with obesity, obstructive sleep apnea, or severe lung disease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4F445AF-1DCB-3143-B2DD-2EFD585C24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5905698"/>
            <a:ext cx="79248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9pPr>
          </a:lstStyle>
          <a:p>
            <a:pPr algn="r">
              <a:spcBef>
                <a:spcPts val="400"/>
              </a:spcBef>
            </a:pPr>
            <a:r>
              <a:rPr lang="en-US" altLang="en-US" sz="1400" dirty="0">
                <a:latin typeface="Arial" pitchFamily="34" charset="0"/>
                <a:cs typeface="Arial" pitchFamily="34" charset="0"/>
              </a:rPr>
              <a:t>US Food &amp; Drug Administration, 2017</a:t>
            </a:r>
          </a:p>
        </p:txBody>
      </p:sp>
    </p:spTree>
    <p:extLst>
      <p:ext uri="{BB962C8B-B14F-4D97-AF65-F5344CB8AC3E}">
        <p14:creationId xmlns:p14="http://schemas.microsoft.com/office/powerpoint/2010/main" val="3005842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39624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dirty="0"/>
              <a:t>Part 3: </a:t>
            </a:r>
            <a:br>
              <a:rPr lang="en-US" sz="3600" dirty="0"/>
            </a:br>
            <a:r>
              <a:rPr lang="en-US" sz="3600" dirty="0"/>
              <a:t>Screening and Treatment</a:t>
            </a:r>
            <a:endParaRPr lang="en-US" sz="3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51163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54C270-0E48-554D-A4E2-C81C96C2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OUD Cascade of Care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E1597B9-A5D2-9F4E-BB5D-C553A7F8AB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5105479"/>
            <a:ext cx="792480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9pPr>
          </a:lstStyle>
          <a:p>
            <a:pPr algn="r">
              <a:spcBef>
                <a:spcPts val="400"/>
              </a:spcBef>
            </a:pPr>
            <a:r>
              <a:rPr lang="en-US" altLang="en-US" sz="1400" dirty="0" err="1">
                <a:latin typeface="Arial" pitchFamily="34" charset="0"/>
                <a:cs typeface="Arial" pitchFamily="34" charset="0"/>
              </a:rPr>
              <a:t>Barocas</a:t>
            </a:r>
            <a:r>
              <a:rPr lang="en-US" altLang="en-US" sz="1400" dirty="0">
                <a:latin typeface="Arial" pitchFamily="34" charset="0"/>
                <a:cs typeface="Arial" pitchFamily="34" charset="0"/>
              </a:rPr>
              <a:t> JA, et al. </a:t>
            </a:r>
            <a:r>
              <a:rPr lang="en-US" altLang="en-US" sz="1400" i="1" dirty="0">
                <a:latin typeface="Arial" pitchFamily="34" charset="0"/>
                <a:cs typeface="Arial" pitchFamily="34" charset="0"/>
              </a:rPr>
              <a:t>Am J Public Health</a:t>
            </a:r>
            <a:r>
              <a:rPr lang="en-US" altLang="en-US" sz="1400" dirty="0">
                <a:latin typeface="Arial" pitchFamily="34" charset="0"/>
                <a:cs typeface="Arial" pitchFamily="34" charset="0"/>
              </a:rPr>
              <a:t>. 2018;108(12):1675–1681</a:t>
            </a:r>
          </a:p>
          <a:p>
            <a:pPr algn="r">
              <a:spcBef>
                <a:spcPts val="400"/>
              </a:spcBef>
            </a:pPr>
            <a:r>
              <a:rPr lang="en-US" altLang="en-US" sz="1400" dirty="0" err="1">
                <a:latin typeface="Arial" pitchFamily="34" charset="0"/>
                <a:cs typeface="Arial" pitchFamily="34" charset="0"/>
              </a:rPr>
              <a:t>Hadland</a:t>
            </a:r>
            <a:r>
              <a:rPr lang="en-US" altLang="en-US" sz="1400" dirty="0">
                <a:latin typeface="Arial" pitchFamily="34" charset="0"/>
                <a:cs typeface="Arial" pitchFamily="34" charset="0"/>
              </a:rPr>
              <a:t> SE, et al.</a:t>
            </a:r>
            <a:r>
              <a:rPr lang="en-US" altLang="en-US" sz="1400" i="1" dirty="0">
                <a:latin typeface="Arial" pitchFamily="34" charset="0"/>
                <a:cs typeface="Arial" pitchFamily="34" charset="0"/>
              </a:rPr>
              <a:t> JAMA </a:t>
            </a:r>
            <a:r>
              <a:rPr lang="en-US" altLang="en-US" sz="1400" i="1" dirty="0" err="1">
                <a:latin typeface="Arial" pitchFamily="34" charset="0"/>
                <a:cs typeface="Arial" pitchFamily="34" charset="0"/>
              </a:rPr>
              <a:t>Pediatr</a:t>
            </a:r>
            <a:r>
              <a:rPr lang="en-US" altLang="en-US" sz="1400" i="1" dirty="0">
                <a:latin typeface="Arial" pitchFamily="34" charset="0"/>
                <a:cs typeface="Arial" pitchFamily="34" charset="0"/>
              </a:rPr>
              <a:t>.</a:t>
            </a:r>
            <a:r>
              <a:rPr lang="en-US" altLang="en-US" sz="1400" dirty="0">
                <a:latin typeface="Arial" pitchFamily="34" charset="0"/>
                <a:cs typeface="Arial" pitchFamily="34" charset="0"/>
              </a:rPr>
              <a:t> 2018;172(11):1029-1037</a:t>
            </a:r>
          </a:p>
          <a:p>
            <a:pPr algn="r">
              <a:spcBef>
                <a:spcPts val="400"/>
              </a:spcBef>
            </a:pPr>
            <a:r>
              <a:rPr lang="en-US" altLang="en-US" sz="1400" dirty="0" err="1">
                <a:latin typeface="Arial" pitchFamily="34" charset="0"/>
                <a:cs typeface="Arial" pitchFamily="34" charset="0"/>
              </a:rPr>
              <a:t>Wenren</a:t>
            </a:r>
            <a:r>
              <a:rPr lang="en-US" altLang="en-US" sz="1400" dirty="0">
                <a:latin typeface="Arial" pitchFamily="34" charset="0"/>
                <a:cs typeface="Arial" pitchFamily="34" charset="0"/>
              </a:rPr>
              <a:t> L, et al. AMERSA Annual Conference, 2021</a:t>
            </a:r>
          </a:p>
          <a:p>
            <a:pPr algn="r">
              <a:spcBef>
                <a:spcPts val="400"/>
              </a:spcBef>
            </a:pPr>
            <a:r>
              <a:rPr lang="en-US" altLang="en-US" sz="1400" dirty="0">
                <a:latin typeface="Arial" pitchFamily="34" charset="0"/>
                <a:cs typeface="Arial" pitchFamily="34" charset="0"/>
              </a:rPr>
              <a:t>Williams AR, </a:t>
            </a:r>
            <a:r>
              <a:rPr lang="en-US" altLang="en-US" sz="1400" dirty="0" err="1">
                <a:latin typeface="Arial" pitchFamily="34" charset="0"/>
                <a:cs typeface="Arial" pitchFamily="34" charset="0"/>
              </a:rPr>
              <a:t>Hadland</a:t>
            </a:r>
            <a:r>
              <a:rPr lang="en-US" altLang="en-US" sz="1400" dirty="0">
                <a:latin typeface="Arial" pitchFamily="34" charset="0"/>
                <a:cs typeface="Arial" pitchFamily="34" charset="0"/>
              </a:rPr>
              <a:t> SE, et al. Submitted, 2022</a:t>
            </a:r>
          </a:p>
        </p:txBody>
      </p:sp>
      <p:graphicFrame>
        <p:nvGraphicFramePr>
          <p:cNvPr id="3" name="Content Placeholder 5">
            <a:extLst>
              <a:ext uri="{FF2B5EF4-FFF2-40B4-BE49-F238E27FC236}">
                <a16:creationId xmlns:a16="http://schemas.microsoft.com/office/drawing/2014/main" id="{7D83CCAD-B0D4-1489-3F0B-6A169AD88B2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20392591"/>
              </p:ext>
            </p:extLst>
          </p:nvPr>
        </p:nvGraphicFramePr>
        <p:xfrm>
          <a:off x="609600" y="1069395"/>
          <a:ext cx="7924800" cy="36132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1F4F6207-7E58-EB63-C58C-3DAB44357D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4724400"/>
            <a:ext cx="2362200" cy="512085"/>
          </a:xfrm>
          <a:prstGeom prst="rect">
            <a:avLst/>
          </a:prstGeom>
        </p:spPr>
      </p:pic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FB429B93-28F6-C546-AAD2-3EC470D5C4EF}"/>
              </a:ext>
            </a:extLst>
          </p:cNvPr>
          <p:cNvSpPr/>
          <p:nvPr/>
        </p:nvSpPr>
        <p:spPr bwMode="auto">
          <a:xfrm>
            <a:off x="4953000" y="1752600"/>
            <a:ext cx="3200400" cy="1416389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Osaka" pitchFamily="-64" charset="-128"/>
                <a:cs typeface="Arial" panose="020B0604020202020204" pitchFamily="34" charset="0"/>
              </a:rPr>
              <a:t>Black youth, Hispanic youth:</a:t>
            </a:r>
          </a:p>
          <a:p>
            <a:pPr marL="344488" marR="0" indent="-227013" algn="l" defTabSz="914400" rtl="0" eaLnBrk="0" fontAlgn="base" latinLnBrk="0" hangingPunct="0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Tx/>
              <a:buSzTx/>
              <a:buFont typeface="System Font Regular"/>
              <a:buChar char="-"/>
            </a:pP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ea typeface="Osaka" pitchFamily="-64" charset="-128"/>
                <a:cs typeface="Arial" panose="020B0604020202020204" pitchFamily="34" charset="0"/>
              </a:rPr>
              <a:t>65%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Osaka" pitchFamily="-64" charset="-128"/>
                <a:cs typeface="Arial" panose="020B0604020202020204" pitchFamily="34" charset="0"/>
              </a:rPr>
              <a:t> &amp;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ea typeface="Osaka" pitchFamily="-64" charset="-128"/>
                <a:cs typeface="Arial" panose="020B0604020202020204" pitchFamily="34" charset="0"/>
              </a:rPr>
              <a:t>74%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ea typeface="Osaka" pitchFamily="-64" charset="-128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Osaka" pitchFamily="-64" charset="-128"/>
                <a:cs typeface="Arial" panose="020B0604020202020204" pitchFamily="34" charset="0"/>
              </a:rPr>
              <a:t>less likely to receive treatment</a:t>
            </a:r>
          </a:p>
          <a:p>
            <a:pPr marL="344488" marR="0" indent="-227013" algn="l" defTabSz="914400" rtl="0" eaLnBrk="0" fontAlgn="base" latinLnBrk="0" hangingPunct="0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Tx/>
              <a:buSzTx/>
              <a:buFont typeface="System Font Regular"/>
              <a:buChar char="-"/>
            </a:pP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ea typeface="Osaka" pitchFamily="-64" charset="-128"/>
                <a:cs typeface="Arial" panose="020B0604020202020204" pitchFamily="34" charset="0"/>
              </a:rPr>
              <a:t>32% </a:t>
            </a:r>
            <a:r>
              <a:rPr kumimoji="0" lang="en-US" sz="140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Osaka" pitchFamily="-64" charset="-128"/>
                <a:cs typeface="Arial" panose="020B0604020202020204" pitchFamily="34" charset="0"/>
              </a:rPr>
              <a:t>&amp;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ea typeface="Osaka" pitchFamily="-64" charset="-128"/>
                <a:cs typeface="Arial" panose="020B0604020202020204" pitchFamily="34" charset="0"/>
              </a:rPr>
              <a:t>58% 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Osaka" pitchFamily="-64" charset="-128"/>
                <a:cs typeface="Arial" panose="020B0604020202020204" pitchFamily="34" charset="0"/>
              </a:rPr>
              <a:t>less likely be be retained short-term</a:t>
            </a:r>
          </a:p>
        </p:txBody>
      </p:sp>
    </p:spTree>
    <p:extLst>
      <p:ext uri="{BB962C8B-B14F-4D97-AF65-F5344CB8AC3E}">
        <p14:creationId xmlns:p14="http://schemas.microsoft.com/office/powerpoint/2010/main" val="157993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8FE389-15E2-3440-B84B-09183F72B0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Questions for Pediatricians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6482D4-8CDD-3D40-AF50-25AA1D93126D}"/>
              </a:ext>
            </a:extLst>
          </p:cNvPr>
          <p:cNvSpPr>
            <a:spLocks noGrp="1"/>
          </p:cNvSpPr>
          <p:nvPr>
            <p:ph idx="1"/>
          </p:nvPr>
        </p:nvSpPr>
        <p:spPr>
          <a:noFill/>
        </p:spPr>
        <p:txBody>
          <a:bodyPr/>
          <a:lstStyle/>
          <a:p>
            <a:pPr>
              <a:spcBef>
                <a:spcPts val="2400"/>
              </a:spcBef>
            </a:pPr>
            <a:r>
              <a:rPr lang="en-US" sz="2800" dirty="0"/>
              <a:t>What constitutes evidence-based treatment for youth with opioid use disorder?</a:t>
            </a:r>
          </a:p>
          <a:p>
            <a:pPr>
              <a:spcBef>
                <a:spcPts val="2400"/>
              </a:spcBef>
            </a:pPr>
            <a:r>
              <a:rPr lang="en-US" sz="2800" dirty="0"/>
              <a:t>How should pediatric providers screen for substance use?</a:t>
            </a:r>
          </a:p>
          <a:p>
            <a:pPr>
              <a:spcBef>
                <a:spcPts val="2400"/>
              </a:spcBef>
            </a:pPr>
            <a:r>
              <a:rPr lang="en-US" sz="2800" dirty="0"/>
              <a:t>Where can providers refer youth with problematic opioid use?</a:t>
            </a:r>
          </a:p>
          <a:p>
            <a:pPr>
              <a:spcBef>
                <a:spcPts val="2400"/>
              </a:spcBef>
            </a:pPr>
            <a:r>
              <a:rPr lang="en-US" sz="2800" dirty="0"/>
              <a:t>What are some additional simple things that </a:t>
            </a:r>
            <a:r>
              <a:rPr lang="en-US" sz="2800" i="1" u="sng" dirty="0"/>
              <a:t>every</a:t>
            </a:r>
            <a:r>
              <a:rPr lang="en-US" sz="2800" dirty="0"/>
              <a:t> pediatric provider should do to address the US opioid overdose crisis?</a:t>
            </a:r>
          </a:p>
        </p:txBody>
      </p:sp>
    </p:spTree>
    <p:extLst>
      <p:ext uri="{BB962C8B-B14F-4D97-AF65-F5344CB8AC3E}">
        <p14:creationId xmlns:p14="http://schemas.microsoft.com/office/powerpoint/2010/main" val="20994420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doctor holding a stethoscope&#10;&#10;Description automatically generated with medium confidence">
            <a:extLst>
              <a:ext uri="{FF2B5EF4-FFF2-40B4-BE49-F238E27FC236}">
                <a16:creationId xmlns:a16="http://schemas.microsoft.com/office/drawing/2014/main" id="{F54F2C76-1C1D-57BF-DB68-BDE073C1FE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33179"/>
            <a:ext cx="9144001" cy="6891179"/>
          </a:xfr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22F663CF-142D-E52B-EC89-B5E3D70FAC20}"/>
              </a:ext>
            </a:extLst>
          </p:cNvPr>
          <p:cNvSpPr/>
          <p:nvPr/>
        </p:nvSpPr>
        <p:spPr bwMode="auto">
          <a:xfrm>
            <a:off x="3352800" y="152400"/>
            <a:ext cx="5638800" cy="6096000"/>
          </a:xfrm>
          <a:prstGeom prst="roundRect">
            <a:avLst/>
          </a:prstGeom>
          <a:solidFill>
            <a:schemeClr val="bg1">
              <a:alpha val="67402"/>
            </a:scheme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>
              <a:spcAft>
                <a:spcPts val="600"/>
              </a:spcAft>
            </a:pPr>
            <a:r>
              <a:rPr lang="en-US" sz="2800" b="1" dirty="0">
                <a:solidFill>
                  <a:srgbClr val="C00000"/>
                </a:solidFill>
                <a:latin typeface="+mj-lt"/>
              </a:rPr>
              <a:t>Medications for Opioid Use Disorder:</a:t>
            </a:r>
            <a:endParaRPr lang="en-US" sz="2800" dirty="0">
              <a:solidFill>
                <a:srgbClr val="C00000"/>
              </a:solidFill>
              <a:latin typeface="+mj-lt"/>
            </a:endParaRPr>
          </a:p>
          <a:p>
            <a:pPr marL="460375" indent="-401638">
              <a:spcAft>
                <a:spcPts val="600"/>
              </a:spcAft>
              <a:buFont typeface="+mj-lt"/>
              <a:buAutoNum type="arabicPeriod"/>
            </a:pPr>
            <a:r>
              <a:rPr lang="en-US" sz="2200" b="1" dirty="0">
                <a:latin typeface="+mj-lt"/>
              </a:rPr>
              <a:t>Buprenorphine (≥16 </a:t>
            </a:r>
            <a:r>
              <a:rPr lang="en-US" sz="2200" b="1" dirty="0" err="1">
                <a:latin typeface="+mj-lt"/>
              </a:rPr>
              <a:t>yrs</a:t>
            </a:r>
            <a:r>
              <a:rPr lang="en-US" sz="2200" b="1" dirty="0">
                <a:latin typeface="+mj-lt"/>
              </a:rPr>
              <a:t>)</a:t>
            </a:r>
          </a:p>
          <a:p>
            <a:pPr marL="460375" indent="-401638">
              <a:spcAft>
                <a:spcPts val="600"/>
              </a:spcAft>
              <a:buFont typeface="+mj-lt"/>
              <a:buAutoNum type="arabicPeriod"/>
            </a:pPr>
            <a:r>
              <a:rPr lang="en-US" sz="2200" b="1" dirty="0">
                <a:latin typeface="+mj-lt"/>
              </a:rPr>
              <a:t>Methadone (≥18 </a:t>
            </a:r>
            <a:r>
              <a:rPr lang="en-US" sz="2200" b="1" dirty="0" err="1">
                <a:latin typeface="+mj-lt"/>
              </a:rPr>
              <a:t>yrs</a:t>
            </a:r>
            <a:r>
              <a:rPr lang="en-US" sz="2200" b="1">
                <a:latin typeface="+mj-lt"/>
              </a:rPr>
              <a:t>)</a:t>
            </a:r>
          </a:p>
          <a:p>
            <a:pPr marL="460375" indent="-401638">
              <a:spcAft>
                <a:spcPts val="600"/>
              </a:spcAft>
              <a:buFont typeface="+mj-lt"/>
              <a:buAutoNum type="arabicPeriod"/>
            </a:pPr>
            <a:r>
              <a:rPr lang="en-US" sz="2200" b="1" dirty="0">
                <a:latin typeface="+mj-lt"/>
              </a:rPr>
              <a:t>Naltrexone (≥18 </a:t>
            </a:r>
            <a:r>
              <a:rPr lang="en-US" sz="2200" b="1" dirty="0" err="1">
                <a:latin typeface="+mj-lt"/>
              </a:rPr>
              <a:t>yrs</a:t>
            </a:r>
            <a:r>
              <a:rPr lang="en-US" sz="2200" b="1" dirty="0">
                <a:latin typeface="+mj-lt"/>
              </a:rPr>
              <a:t>)</a:t>
            </a:r>
          </a:p>
          <a:p>
            <a:pPr marL="9525">
              <a:spcBef>
                <a:spcPts val="1200"/>
              </a:spcBef>
              <a:spcAft>
                <a:spcPts val="600"/>
              </a:spcAft>
            </a:pPr>
            <a:r>
              <a:rPr lang="en-US" sz="2000" b="1" i="1" dirty="0">
                <a:latin typeface="+mj-lt"/>
              </a:rPr>
              <a:t>Evidence-based medications…</a:t>
            </a:r>
          </a:p>
          <a:p>
            <a:pPr marL="230188" indent="-22066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</a:rPr>
              <a:t>Treat withdrawal and cravings for opioids</a:t>
            </a:r>
          </a:p>
          <a:p>
            <a:pPr marL="230188" indent="-22066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</a:rPr>
              <a:t>Result in better retention in addiction care</a:t>
            </a:r>
          </a:p>
          <a:p>
            <a:pPr marL="230188" indent="-22066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</a:rPr>
              <a:t>Recommended by the AAP, other orgs</a:t>
            </a:r>
          </a:p>
          <a:p>
            <a:pPr marL="230188" indent="-22066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</a:rPr>
              <a:t>Typically offered alongside behavioral health services (though not required)</a:t>
            </a:r>
          </a:p>
          <a:p>
            <a:pPr marL="230188" indent="-22066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</a:rPr>
              <a:t>Waiver no longer needed to prescribe buprenorphine</a:t>
            </a:r>
          </a:p>
          <a:p>
            <a:pPr marL="230188" indent="-22066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</a:rPr>
              <a:t>Training available: https://</a:t>
            </a:r>
            <a:r>
              <a:rPr lang="en-US" sz="2000" dirty="0" err="1">
                <a:latin typeface="+mj-lt"/>
              </a:rPr>
              <a:t>pcssnow.org</a:t>
            </a:r>
            <a:r>
              <a:rPr lang="en-US" sz="2000" dirty="0">
                <a:latin typeface="+mj-lt"/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D11226-5F14-69A3-188C-47009A6B07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6550223"/>
            <a:ext cx="73152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b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9pPr>
          </a:lstStyle>
          <a:p>
            <a:pPr algn="r"/>
            <a:r>
              <a:rPr lang="en-US" sz="1400" dirty="0">
                <a:latin typeface="Arial"/>
                <a:cs typeface="Arial"/>
              </a:rPr>
              <a:t>Committee on Substance Use and Prevention. </a:t>
            </a:r>
            <a:r>
              <a:rPr lang="en-US" sz="1400" i="1" dirty="0">
                <a:latin typeface="Arial"/>
                <a:cs typeface="Arial"/>
              </a:rPr>
              <a:t>Pediatrics</a:t>
            </a:r>
            <a:r>
              <a:rPr lang="en-US" sz="1400" dirty="0">
                <a:latin typeface="Arial"/>
                <a:cs typeface="Arial"/>
              </a:rPr>
              <a:t>. 2016;138(3):e20161893</a:t>
            </a:r>
          </a:p>
        </p:txBody>
      </p:sp>
    </p:spTree>
    <p:extLst>
      <p:ext uri="{BB962C8B-B14F-4D97-AF65-F5344CB8AC3E}">
        <p14:creationId xmlns:p14="http://schemas.microsoft.com/office/powerpoint/2010/main" val="15653158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Available Medications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52527204"/>
              </p:ext>
            </p:extLst>
          </p:nvPr>
        </p:nvGraphicFramePr>
        <p:xfrm>
          <a:off x="609600" y="1229182"/>
          <a:ext cx="7924800" cy="3876217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2641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41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41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84527">
                <a:tc>
                  <a:txBody>
                    <a:bodyPr/>
                    <a:lstStyle/>
                    <a:p>
                      <a:pPr>
                        <a:spcBef>
                          <a:spcPts val="2400"/>
                        </a:spcBef>
                        <a:spcAft>
                          <a:spcPts val="2400"/>
                        </a:spcAft>
                      </a:pPr>
                      <a:r>
                        <a:rPr lang="en-US" sz="1800" baseline="0" dirty="0">
                          <a:solidFill>
                            <a:schemeClr val="tx1"/>
                          </a:solidFill>
                        </a:rPr>
                        <a:t>Buprenorphine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2400"/>
                        </a:spcBef>
                        <a:spcAft>
                          <a:spcPts val="240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Methadone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2400"/>
                        </a:spcBef>
                        <a:spcAft>
                          <a:spcPts val="240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Naltrexone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4527">
                <a:tc>
                  <a:txBody>
                    <a:bodyPr/>
                    <a:lstStyle/>
                    <a:p>
                      <a:pPr>
                        <a:spcBef>
                          <a:spcPts val="2400"/>
                        </a:spcBef>
                        <a:spcAft>
                          <a:spcPts val="2400"/>
                        </a:spcAft>
                      </a:pPr>
                      <a:r>
                        <a:rPr lang="en-US" sz="1800" dirty="0"/>
                        <a:t>Partial</a:t>
                      </a:r>
                      <a:r>
                        <a:rPr lang="en-US" sz="1800" baseline="0" dirty="0"/>
                        <a:t> opioid agonist</a:t>
                      </a:r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2400"/>
                        </a:spcBef>
                        <a:spcAft>
                          <a:spcPts val="2400"/>
                        </a:spcAft>
                      </a:pPr>
                      <a:r>
                        <a:rPr lang="en-US" sz="1800" dirty="0"/>
                        <a:t>Full</a:t>
                      </a:r>
                      <a:r>
                        <a:rPr lang="en-US" sz="1800" baseline="0" dirty="0"/>
                        <a:t> o</a:t>
                      </a:r>
                      <a:r>
                        <a:rPr lang="en-US" sz="1800" dirty="0"/>
                        <a:t>pioid agonist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2400"/>
                        </a:spcBef>
                        <a:spcAft>
                          <a:spcPts val="2400"/>
                        </a:spcAft>
                      </a:pPr>
                      <a:r>
                        <a:rPr lang="en-US" sz="1800" dirty="0"/>
                        <a:t>Opioid antagonist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4527">
                <a:tc>
                  <a:txBody>
                    <a:bodyPr/>
                    <a:lstStyle/>
                    <a:p>
                      <a:pPr>
                        <a:spcBef>
                          <a:spcPts val="2400"/>
                        </a:spcBef>
                        <a:spcAft>
                          <a:spcPts val="2400"/>
                        </a:spcAft>
                      </a:pPr>
                      <a:r>
                        <a:rPr lang="en-US" sz="1800" dirty="0"/>
                        <a:t>FDA-approved ≥16 </a:t>
                      </a:r>
                      <a:r>
                        <a:rPr lang="en-US" sz="1800" dirty="0" err="1"/>
                        <a:t>yrs</a:t>
                      </a:r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2400"/>
                        </a:spcBef>
                        <a:spcAft>
                          <a:spcPts val="2400"/>
                        </a:spcAft>
                      </a:pPr>
                      <a:r>
                        <a:rPr lang="en-US" sz="1800" dirty="0"/>
                        <a:t>Limited access &lt;18 </a:t>
                      </a:r>
                      <a:r>
                        <a:rPr lang="en-US" sz="1800" dirty="0" err="1"/>
                        <a:t>yrs</a:t>
                      </a:r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2400"/>
                        </a:spcBef>
                        <a:spcAft>
                          <a:spcPts val="2400"/>
                        </a:spcAft>
                      </a:pPr>
                      <a:r>
                        <a:rPr lang="en-US" sz="1800" dirty="0"/>
                        <a:t>FDA-approved</a:t>
                      </a:r>
                      <a:r>
                        <a:rPr lang="en-US" sz="1800" baseline="0" dirty="0"/>
                        <a:t> ≥18 </a:t>
                      </a:r>
                      <a:r>
                        <a:rPr lang="en-US" sz="1800" baseline="0" dirty="0" err="1"/>
                        <a:t>yrs</a:t>
                      </a:r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11318">
                <a:tc>
                  <a:txBody>
                    <a:bodyPr/>
                    <a:lstStyle/>
                    <a:p>
                      <a:pPr marL="285750" indent="-285750">
                        <a:spcBef>
                          <a:spcPts val="800"/>
                        </a:spcBef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en-US" sz="1800" dirty="0"/>
                        <a:t>Daily film or tablet</a:t>
                      </a:r>
                    </a:p>
                    <a:p>
                      <a:pPr marL="285750" indent="-285750"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en-US" sz="1800" dirty="0"/>
                        <a:t>Monthly injection           </a:t>
                      </a:r>
                    </a:p>
                    <a:p>
                      <a:pPr marL="285750" indent="-285750">
                        <a:spcBef>
                          <a:spcPts val="0"/>
                        </a:spcBef>
                        <a:spcAft>
                          <a:spcPts val="800"/>
                        </a:spcAft>
                        <a:buFontTx/>
                        <a:buChar char="-"/>
                      </a:pPr>
                      <a:r>
                        <a:rPr lang="en-US" sz="1800" dirty="0"/>
                        <a:t>Semi-annual implant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spcBef>
                          <a:spcPts val="800"/>
                        </a:spcBef>
                        <a:spcAft>
                          <a:spcPts val="800"/>
                        </a:spcAft>
                        <a:buFontTx/>
                        <a:buChar char="-"/>
                      </a:pPr>
                      <a:r>
                        <a:rPr lang="en-US" sz="1800" dirty="0"/>
                        <a:t>Daily dose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en-US" sz="1800" dirty="0"/>
                        <a:t>Daily tablet</a:t>
                      </a:r>
                    </a:p>
                    <a:p>
                      <a:pPr marL="285750" indent="-285750"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en-US" sz="1800" dirty="0"/>
                        <a:t>Monthly injection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11318">
                <a:tc>
                  <a:txBody>
                    <a:bodyPr/>
                    <a:lstStyle/>
                    <a:p>
                      <a:pPr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en-US" sz="1800" dirty="0"/>
                        <a:t>Can be provided by primary care clinician </a:t>
                      </a:r>
                      <a:r>
                        <a:rPr lang="en-US" sz="1800" b="1" dirty="0">
                          <a:solidFill>
                            <a:srgbClr val="C00000"/>
                          </a:solidFill>
                        </a:rPr>
                        <a:t>(new policy!)</a:t>
                      </a:r>
                      <a:endParaRPr lang="en-US" sz="1800" b="1" i="0" u="none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Only administered in person at qualified</a:t>
                      </a:r>
                      <a:r>
                        <a:rPr lang="en-US" sz="1800" baseline="0" dirty="0"/>
                        <a:t> methadone center</a:t>
                      </a:r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Can be provided by primary care clinician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59901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 bwMode="auto">
          <a:xfrm>
            <a:off x="2094523" y="1633410"/>
            <a:ext cx="5228492" cy="2143378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Osaka" pitchFamily="-64" charset="-128"/>
              <a:cs typeface="Osaka" pitchFamily="-64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Rationale for Opioid Agonists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609600" y="5905698"/>
            <a:ext cx="79248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9pPr>
          </a:lstStyle>
          <a:p>
            <a:pPr algn="r">
              <a:spcBef>
                <a:spcPts val="400"/>
              </a:spcBef>
            </a:pPr>
            <a:r>
              <a:rPr lang="en-US" altLang="en-US" sz="1400" dirty="0">
                <a:latin typeface="Arial" pitchFamily="34" charset="0"/>
                <a:cs typeface="Arial" pitchFamily="34" charset="0"/>
              </a:rPr>
              <a:t>Adapted from: ASAM, Principles of Addiction Medicine, 2015</a:t>
            </a: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2057400" y="1633411"/>
            <a:ext cx="15630" cy="3548189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6" name="Rectangle 25"/>
          <p:cNvSpPr/>
          <p:nvPr/>
        </p:nvSpPr>
        <p:spPr bwMode="auto">
          <a:xfrm>
            <a:off x="2088661" y="1633410"/>
            <a:ext cx="5228492" cy="95739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Osaka" pitchFamily="-64" charset="-128"/>
              <a:cs typeface="Osaka" pitchFamily="-64" charset="-128"/>
            </a:endParaRPr>
          </a:p>
        </p:txBody>
      </p:sp>
      <p:sp>
        <p:nvSpPr>
          <p:cNvPr id="35" name="Rectangle 34"/>
          <p:cNvSpPr/>
          <p:nvPr/>
        </p:nvSpPr>
        <p:spPr bwMode="auto">
          <a:xfrm>
            <a:off x="2102338" y="3600399"/>
            <a:ext cx="5228492" cy="1557753"/>
          </a:xfrm>
          <a:prstGeom prst="rect">
            <a:avLst/>
          </a:prstGeom>
          <a:gradFill>
            <a:gsLst>
              <a:gs pos="0">
                <a:srgbClr val="F4D8D8"/>
              </a:gs>
              <a:gs pos="100000">
                <a:srgbClr val="E29696"/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Osaka" pitchFamily="-64" charset="-128"/>
              <a:cs typeface="Osaka" pitchFamily="-64" charset="-128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2743200" y="2895600"/>
            <a:ext cx="3886200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b="1" i="1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“ N O R M A L ”</a:t>
            </a:r>
          </a:p>
        </p:txBody>
      </p:sp>
      <p:sp>
        <p:nvSpPr>
          <p:cNvPr id="15" name="Freeform 14"/>
          <p:cNvSpPr/>
          <p:nvPr/>
        </p:nvSpPr>
        <p:spPr bwMode="auto">
          <a:xfrm>
            <a:off x="2086708" y="1641226"/>
            <a:ext cx="5056554" cy="3532558"/>
          </a:xfrm>
          <a:custGeom>
            <a:avLst/>
            <a:gdLst>
              <a:gd name="connsiteX0" fmla="*/ 0 w 5056554"/>
              <a:gd name="connsiteY0" fmla="*/ 3532558 h 3532558"/>
              <a:gd name="connsiteX1" fmla="*/ 234461 w 5056554"/>
              <a:gd name="connsiteY1" fmla="*/ 1328620 h 3532558"/>
              <a:gd name="connsiteX2" fmla="*/ 437661 w 5056554"/>
              <a:gd name="connsiteY2" fmla="*/ 3188681 h 3532558"/>
              <a:gd name="connsiteX3" fmla="*/ 664307 w 5056554"/>
              <a:gd name="connsiteY3" fmla="*/ 742466 h 3532558"/>
              <a:gd name="connsiteX4" fmla="*/ 890954 w 5056554"/>
              <a:gd name="connsiteY4" fmla="*/ 3024558 h 3532558"/>
              <a:gd name="connsiteX5" fmla="*/ 1101969 w 5056554"/>
              <a:gd name="connsiteY5" fmla="*/ 234466 h 3532558"/>
              <a:gd name="connsiteX6" fmla="*/ 1352061 w 5056554"/>
              <a:gd name="connsiteY6" fmla="*/ 2790097 h 3532558"/>
              <a:gd name="connsiteX7" fmla="*/ 1617784 w 5056554"/>
              <a:gd name="connsiteY7" fmla="*/ 70343 h 3532558"/>
              <a:gd name="connsiteX8" fmla="*/ 1844430 w 5056554"/>
              <a:gd name="connsiteY8" fmla="*/ 2414958 h 3532558"/>
              <a:gd name="connsiteX9" fmla="*/ 2055446 w 5056554"/>
              <a:gd name="connsiteY9" fmla="*/ 62527 h 3532558"/>
              <a:gd name="connsiteX10" fmla="*/ 2360246 w 5056554"/>
              <a:gd name="connsiteY10" fmla="*/ 2422774 h 3532558"/>
              <a:gd name="connsiteX11" fmla="*/ 2555630 w 5056554"/>
              <a:gd name="connsiteY11" fmla="*/ 140681 h 3532558"/>
              <a:gd name="connsiteX12" fmla="*/ 2891692 w 5056554"/>
              <a:gd name="connsiteY12" fmla="*/ 2422774 h 3532558"/>
              <a:gd name="connsiteX13" fmla="*/ 3016738 w 5056554"/>
              <a:gd name="connsiteY13" fmla="*/ 132866 h 3532558"/>
              <a:gd name="connsiteX14" fmla="*/ 3446584 w 5056554"/>
              <a:gd name="connsiteY14" fmla="*/ 2430589 h 3532558"/>
              <a:gd name="connsiteX15" fmla="*/ 3563815 w 5056554"/>
              <a:gd name="connsiteY15" fmla="*/ 85974 h 3532558"/>
              <a:gd name="connsiteX16" fmla="*/ 3978030 w 5056554"/>
              <a:gd name="connsiteY16" fmla="*/ 2438404 h 3532558"/>
              <a:gd name="connsiteX17" fmla="*/ 4126523 w 5056554"/>
              <a:gd name="connsiteY17" fmla="*/ 54712 h 3532558"/>
              <a:gd name="connsiteX18" fmla="*/ 4509477 w 5056554"/>
              <a:gd name="connsiteY18" fmla="*/ 2368066 h 3532558"/>
              <a:gd name="connsiteX19" fmla="*/ 4673600 w 5056554"/>
              <a:gd name="connsiteY19" fmla="*/ 4 h 3532558"/>
              <a:gd name="connsiteX20" fmla="*/ 5056554 w 5056554"/>
              <a:gd name="connsiteY20" fmla="*/ 2352435 h 3532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056554" h="3532558">
                <a:moveTo>
                  <a:pt x="0" y="3532558"/>
                </a:moveTo>
                <a:cubicBezTo>
                  <a:pt x="80759" y="2459245"/>
                  <a:pt x="161518" y="1385933"/>
                  <a:pt x="234461" y="1328620"/>
                </a:cubicBezTo>
                <a:cubicBezTo>
                  <a:pt x="307405" y="1271307"/>
                  <a:pt x="366020" y="3286373"/>
                  <a:pt x="437661" y="3188681"/>
                </a:cubicBezTo>
                <a:cubicBezTo>
                  <a:pt x="509302" y="3090989"/>
                  <a:pt x="588758" y="769820"/>
                  <a:pt x="664307" y="742466"/>
                </a:cubicBezTo>
                <a:cubicBezTo>
                  <a:pt x="739856" y="715112"/>
                  <a:pt x="818010" y="3109225"/>
                  <a:pt x="890954" y="3024558"/>
                </a:cubicBezTo>
                <a:cubicBezTo>
                  <a:pt x="963898" y="2939891"/>
                  <a:pt x="1025118" y="273543"/>
                  <a:pt x="1101969" y="234466"/>
                </a:cubicBezTo>
                <a:cubicBezTo>
                  <a:pt x="1178820" y="195389"/>
                  <a:pt x="1266092" y="2817451"/>
                  <a:pt x="1352061" y="2790097"/>
                </a:cubicBezTo>
                <a:cubicBezTo>
                  <a:pt x="1438030" y="2762743"/>
                  <a:pt x="1535722" y="132866"/>
                  <a:pt x="1617784" y="70343"/>
                </a:cubicBezTo>
                <a:cubicBezTo>
                  <a:pt x="1699846" y="7820"/>
                  <a:pt x="1771486" y="2416261"/>
                  <a:pt x="1844430" y="2414958"/>
                </a:cubicBezTo>
                <a:cubicBezTo>
                  <a:pt x="1917374" y="2413655"/>
                  <a:pt x="1969477" y="61224"/>
                  <a:pt x="2055446" y="62527"/>
                </a:cubicBezTo>
                <a:cubicBezTo>
                  <a:pt x="2141415" y="63830"/>
                  <a:pt x="2276882" y="2409748"/>
                  <a:pt x="2360246" y="2422774"/>
                </a:cubicBezTo>
                <a:cubicBezTo>
                  <a:pt x="2443610" y="2435800"/>
                  <a:pt x="2467056" y="140681"/>
                  <a:pt x="2555630" y="140681"/>
                </a:cubicBezTo>
                <a:cubicBezTo>
                  <a:pt x="2644204" y="140681"/>
                  <a:pt x="2814841" y="2424076"/>
                  <a:pt x="2891692" y="2422774"/>
                </a:cubicBezTo>
                <a:cubicBezTo>
                  <a:pt x="2968543" y="2421471"/>
                  <a:pt x="2924256" y="131564"/>
                  <a:pt x="3016738" y="132866"/>
                </a:cubicBezTo>
                <a:cubicBezTo>
                  <a:pt x="3109220" y="134168"/>
                  <a:pt x="3355405" y="2438404"/>
                  <a:pt x="3446584" y="2430589"/>
                </a:cubicBezTo>
                <a:cubicBezTo>
                  <a:pt x="3537763" y="2422774"/>
                  <a:pt x="3475241" y="84672"/>
                  <a:pt x="3563815" y="85974"/>
                </a:cubicBezTo>
                <a:cubicBezTo>
                  <a:pt x="3652389" y="87276"/>
                  <a:pt x="3884245" y="2443614"/>
                  <a:pt x="3978030" y="2438404"/>
                </a:cubicBezTo>
                <a:cubicBezTo>
                  <a:pt x="4071815" y="2433194"/>
                  <a:pt x="4037949" y="66435"/>
                  <a:pt x="4126523" y="54712"/>
                </a:cubicBezTo>
                <a:cubicBezTo>
                  <a:pt x="4215098" y="42989"/>
                  <a:pt x="4418298" y="2377184"/>
                  <a:pt x="4509477" y="2368066"/>
                </a:cubicBezTo>
                <a:cubicBezTo>
                  <a:pt x="4600657" y="2358948"/>
                  <a:pt x="4582421" y="2609"/>
                  <a:pt x="4673600" y="4"/>
                </a:cubicBezTo>
                <a:cubicBezTo>
                  <a:pt x="4764779" y="-2601"/>
                  <a:pt x="4910666" y="1174917"/>
                  <a:pt x="5056554" y="2352435"/>
                </a:cubicBezTo>
              </a:path>
            </a:pathLst>
          </a:cu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Osaka" pitchFamily="-64" charset="-128"/>
              <a:cs typeface="Osaka" pitchFamily="-64" charset="-128"/>
            </a:endParaRPr>
          </a:p>
        </p:txBody>
      </p:sp>
      <p:cxnSp>
        <p:nvCxnSpPr>
          <p:cNvPr id="7" name="Straight Connector 6"/>
          <p:cNvCxnSpPr/>
          <p:nvPr/>
        </p:nvCxnSpPr>
        <p:spPr bwMode="auto">
          <a:xfrm flipV="1">
            <a:off x="2057400" y="5165969"/>
            <a:ext cx="5265615" cy="15631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TextBox 9"/>
          <p:cNvSpPr txBox="1"/>
          <p:nvPr/>
        </p:nvSpPr>
        <p:spPr>
          <a:xfrm rot="16200000">
            <a:off x="-79830" y="3176674"/>
            <a:ext cx="35481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+mj-lt"/>
              </a:rPr>
              <a:t>Opioid levels / effect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047633" y="1295400"/>
            <a:ext cx="37279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+mj-lt"/>
              </a:rPr>
              <a:t>Heroin / fentanyl / short-acting pills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323015" y="2447554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+mj-lt"/>
              </a:rPr>
              <a:t>“High”</a:t>
            </a:r>
          </a:p>
        </p:txBody>
      </p:sp>
      <p:cxnSp>
        <p:nvCxnSpPr>
          <p:cNvPr id="23" name="Straight Arrow Connector 22"/>
          <p:cNvCxnSpPr/>
          <p:nvPr/>
        </p:nvCxnSpPr>
        <p:spPr bwMode="auto">
          <a:xfrm flipV="1">
            <a:off x="7696200" y="1633410"/>
            <a:ext cx="0" cy="81414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5" name="Straight Arrow Connector 24"/>
          <p:cNvCxnSpPr/>
          <p:nvPr/>
        </p:nvCxnSpPr>
        <p:spPr bwMode="auto">
          <a:xfrm>
            <a:off x="7696200" y="2816886"/>
            <a:ext cx="0" cy="95990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7" name="TextBox 26"/>
          <p:cNvSpPr txBox="1"/>
          <p:nvPr/>
        </p:nvSpPr>
        <p:spPr>
          <a:xfrm>
            <a:off x="7315200" y="1901038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+mj-lt"/>
              </a:rPr>
              <a:t>“High”</a:t>
            </a:r>
          </a:p>
        </p:txBody>
      </p:sp>
      <p:cxnSp>
        <p:nvCxnSpPr>
          <p:cNvPr id="28" name="Straight Arrow Connector 27"/>
          <p:cNvCxnSpPr/>
          <p:nvPr/>
        </p:nvCxnSpPr>
        <p:spPr bwMode="auto">
          <a:xfrm flipV="1">
            <a:off x="7688385" y="1633410"/>
            <a:ext cx="0" cy="29166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9" name="Straight Arrow Connector 28"/>
          <p:cNvCxnSpPr/>
          <p:nvPr/>
        </p:nvCxnSpPr>
        <p:spPr bwMode="auto">
          <a:xfrm>
            <a:off x="7688385" y="2240498"/>
            <a:ext cx="0" cy="35030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1" name="TextBox 30"/>
          <p:cNvSpPr txBox="1"/>
          <p:nvPr/>
        </p:nvSpPr>
        <p:spPr>
          <a:xfrm>
            <a:off x="7330830" y="4038600"/>
            <a:ext cx="15355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+mj-lt"/>
              </a:rPr>
              <a:t>Withdrawal, cravings</a:t>
            </a:r>
          </a:p>
        </p:txBody>
      </p:sp>
      <p:cxnSp>
        <p:nvCxnSpPr>
          <p:cNvPr id="32" name="Straight Arrow Connector 31"/>
          <p:cNvCxnSpPr/>
          <p:nvPr/>
        </p:nvCxnSpPr>
        <p:spPr bwMode="auto">
          <a:xfrm flipV="1">
            <a:off x="7703625" y="3600402"/>
            <a:ext cx="0" cy="43819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3" name="Straight Arrow Connector 32"/>
          <p:cNvCxnSpPr/>
          <p:nvPr/>
        </p:nvCxnSpPr>
        <p:spPr bwMode="auto">
          <a:xfrm>
            <a:off x="7696200" y="4684931"/>
            <a:ext cx="0" cy="48885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58127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6" grpId="0" animBg="1"/>
      <p:bldP spid="35" grpId="0" animBg="1"/>
      <p:bldP spid="46" grpId="0"/>
      <p:bldP spid="21" grpId="0"/>
      <p:bldP spid="27" grpId="0"/>
      <p:bldP spid="3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Rationale for Opioid Agonists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609600" y="5905698"/>
            <a:ext cx="79248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9pPr>
          </a:lstStyle>
          <a:p>
            <a:pPr algn="r">
              <a:spcBef>
                <a:spcPts val="400"/>
              </a:spcBef>
            </a:pPr>
            <a:r>
              <a:rPr lang="en-US" altLang="en-US" sz="1400" dirty="0">
                <a:latin typeface="Arial" pitchFamily="34" charset="0"/>
                <a:cs typeface="Arial" pitchFamily="34" charset="0"/>
              </a:rPr>
              <a:t>Adapted from: ASAM, Principles of Addiction Medicine, 2015</a:t>
            </a: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2057400" y="1633411"/>
            <a:ext cx="15630" cy="3548189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6" name="Rectangle 25"/>
          <p:cNvSpPr/>
          <p:nvPr/>
        </p:nvSpPr>
        <p:spPr bwMode="auto">
          <a:xfrm>
            <a:off x="2088661" y="1633410"/>
            <a:ext cx="5228492" cy="95739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Osaka" pitchFamily="-64" charset="-128"/>
              <a:cs typeface="Osaka" pitchFamily="-64" charset="-128"/>
            </a:endParaRPr>
          </a:p>
        </p:txBody>
      </p:sp>
      <p:sp>
        <p:nvSpPr>
          <p:cNvPr id="35" name="Rectangle 34"/>
          <p:cNvSpPr/>
          <p:nvPr/>
        </p:nvSpPr>
        <p:spPr bwMode="auto">
          <a:xfrm>
            <a:off x="2102338" y="3600399"/>
            <a:ext cx="5228492" cy="1557753"/>
          </a:xfrm>
          <a:prstGeom prst="rect">
            <a:avLst/>
          </a:prstGeom>
          <a:gradFill>
            <a:gsLst>
              <a:gs pos="0">
                <a:srgbClr val="F4D8D8"/>
              </a:gs>
              <a:gs pos="100000">
                <a:srgbClr val="E29696"/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Osaka" pitchFamily="-64" charset="-128"/>
              <a:cs typeface="Osaka" pitchFamily="-64" charset="-128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2743200" y="2895600"/>
            <a:ext cx="3886200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b="1" i="1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“ N O R M A L ”</a:t>
            </a:r>
          </a:p>
        </p:txBody>
      </p:sp>
      <p:cxnSp>
        <p:nvCxnSpPr>
          <p:cNvPr id="7" name="Straight Connector 6"/>
          <p:cNvCxnSpPr/>
          <p:nvPr/>
        </p:nvCxnSpPr>
        <p:spPr bwMode="auto">
          <a:xfrm flipV="1">
            <a:off x="2057400" y="5165969"/>
            <a:ext cx="5265615" cy="15631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TextBox 9"/>
          <p:cNvSpPr txBox="1"/>
          <p:nvPr/>
        </p:nvSpPr>
        <p:spPr>
          <a:xfrm rot="16200000">
            <a:off x="-79830" y="3176674"/>
            <a:ext cx="35481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+mj-lt"/>
              </a:rPr>
              <a:t>Opioid levels / effect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047633" y="1295400"/>
            <a:ext cx="29053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1">
                    <a:lumMod val="25000"/>
                  </a:schemeClr>
                </a:solidFill>
                <a:latin typeface="+mj-lt"/>
              </a:rPr>
              <a:t>Buprenorphine / methadone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315200" y="1901038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+mj-lt"/>
              </a:rPr>
              <a:t>“High”</a:t>
            </a:r>
          </a:p>
        </p:txBody>
      </p:sp>
      <p:cxnSp>
        <p:nvCxnSpPr>
          <p:cNvPr id="29" name="Straight Arrow Connector 28"/>
          <p:cNvCxnSpPr/>
          <p:nvPr/>
        </p:nvCxnSpPr>
        <p:spPr bwMode="auto">
          <a:xfrm>
            <a:off x="7688385" y="2240498"/>
            <a:ext cx="0" cy="35030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7" name="TextBox 36"/>
          <p:cNvSpPr txBox="1"/>
          <p:nvPr/>
        </p:nvSpPr>
        <p:spPr>
          <a:xfrm>
            <a:off x="7330830" y="4038600"/>
            <a:ext cx="15355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+mj-lt"/>
              </a:rPr>
              <a:t>Withdrawal, cravings</a:t>
            </a:r>
          </a:p>
        </p:txBody>
      </p:sp>
      <p:cxnSp>
        <p:nvCxnSpPr>
          <p:cNvPr id="38" name="Straight Arrow Connector 37"/>
          <p:cNvCxnSpPr/>
          <p:nvPr/>
        </p:nvCxnSpPr>
        <p:spPr bwMode="auto">
          <a:xfrm flipV="1">
            <a:off x="7703625" y="3600402"/>
            <a:ext cx="0" cy="43819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9" name="Straight Arrow Connector 38"/>
          <p:cNvCxnSpPr/>
          <p:nvPr/>
        </p:nvCxnSpPr>
        <p:spPr bwMode="auto">
          <a:xfrm>
            <a:off x="7696200" y="4684931"/>
            <a:ext cx="0" cy="48885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2" name="Straight Arrow Connector 21"/>
          <p:cNvCxnSpPr/>
          <p:nvPr/>
        </p:nvCxnSpPr>
        <p:spPr bwMode="auto">
          <a:xfrm flipV="1">
            <a:off x="7688385" y="1633410"/>
            <a:ext cx="0" cy="29166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5" name="Arc 4"/>
          <p:cNvSpPr/>
          <p:nvPr/>
        </p:nvSpPr>
        <p:spPr bwMode="auto">
          <a:xfrm>
            <a:off x="1809541" y="2081917"/>
            <a:ext cx="578339" cy="4156075"/>
          </a:xfrm>
          <a:prstGeom prst="arc">
            <a:avLst/>
          </a:pr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Osaka" pitchFamily="-64" charset="-128"/>
              <a:cs typeface="Osaka" pitchFamily="-64" charset="-128"/>
            </a:endParaRPr>
          </a:p>
        </p:txBody>
      </p:sp>
      <p:sp>
        <p:nvSpPr>
          <p:cNvPr id="8" name="Freeform 7"/>
          <p:cNvSpPr/>
          <p:nvPr/>
        </p:nvSpPr>
        <p:spPr bwMode="auto">
          <a:xfrm>
            <a:off x="2385391" y="2743183"/>
            <a:ext cx="4921857" cy="1576517"/>
          </a:xfrm>
          <a:custGeom>
            <a:avLst/>
            <a:gdLst>
              <a:gd name="connsiteX0" fmla="*/ 0 w 4921857"/>
              <a:gd name="connsiteY0" fmla="*/ 1407398 h 1576517"/>
              <a:gd name="connsiteX1" fmla="*/ 71562 w 4921857"/>
              <a:gd name="connsiteY1" fmla="*/ 1510765 h 1576517"/>
              <a:gd name="connsiteX2" fmla="*/ 318052 w 4921857"/>
              <a:gd name="connsiteY2" fmla="*/ 532754 h 1576517"/>
              <a:gd name="connsiteX3" fmla="*/ 1105231 w 4921857"/>
              <a:gd name="connsiteY3" fmla="*/ 779245 h 1576517"/>
              <a:gd name="connsiteX4" fmla="*/ 1582310 w 4921857"/>
              <a:gd name="connsiteY4" fmla="*/ 39774 h 1576517"/>
              <a:gd name="connsiteX5" fmla="*/ 2504661 w 4921857"/>
              <a:gd name="connsiteY5" fmla="*/ 644073 h 1576517"/>
              <a:gd name="connsiteX6" fmla="*/ 2846567 w 4921857"/>
              <a:gd name="connsiteY6" fmla="*/ 31822 h 1576517"/>
              <a:gd name="connsiteX7" fmla="*/ 3721210 w 4921857"/>
              <a:gd name="connsiteY7" fmla="*/ 596365 h 1576517"/>
              <a:gd name="connsiteX8" fmla="*/ 4039263 w 4921857"/>
              <a:gd name="connsiteY8" fmla="*/ 17 h 1576517"/>
              <a:gd name="connsiteX9" fmla="*/ 4921857 w 4921857"/>
              <a:gd name="connsiteY9" fmla="*/ 580462 h 1576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921857" h="1576517">
                <a:moveTo>
                  <a:pt x="0" y="1407398"/>
                </a:moveTo>
                <a:cubicBezTo>
                  <a:pt x="9276" y="1531968"/>
                  <a:pt x="18553" y="1656539"/>
                  <a:pt x="71562" y="1510765"/>
                </a:cubicBezTo>
                <a:cubicBezTo>
                  <a:pt x="124571" y="1364991"/>
                  <a:pt x="145774" y="654674"/>
                  <a:pt x="318052" y="532754"/>
                </a:cubicBezTo>
                <a:cubicBezTo>
                  <a:pt x="490330" y="410834"/>
                  <a:pt x="894521" y="861408"/>
                  <a:pt x="1105231" y="779245"/>
                </a:cubicBezTo>
                <a:cubicBezTo>
                  <a:pt x="1315941" y="697082"/>
                  <a:pt x="1349072" y="62303"/>
                  <a:pt x="1582310" y="39774"/>
                </a:cubicBezTo>
                <a:cubicBezTo>
                  <a:pt x="1815548" y="17245"/>
                  <a:pt x="2293952" y="645398"/>
                  <a:pt x="2504661" y="644073"/>
                </a:cubicBezTo>
                <a:cubicBezTo>
                  <a:pt x="2715370" y="642748"/>
                  <a:pt x="2643809" y="39773"/>
                  <a:pt x="2846567" y="31822"/>
                </a:cubicBezTo>
                <a:cubicBezTo>
                  <a:pt x="3049325" y="23871"/>
                  <a:pt x="3522427" y="601666"/>
                  <a:pt x="3721210" y="596365"/>
                </a:cubicBezTo>
                <a:cubicBezTo>
                  <a:pt x="3919993" y="591064"/>
                  <a:pt x="3839155" y="2667"/>
                  <a:pt x="4039263" y="17"/>
                </a:cubicBezTo>
                <a:cubicBezTo>
                  <a:pt x="4239371" y="-2633"/>
                  <a:pt x="4580614" y="288914"/>
                  <a:pt x="4921857" y="580462"/>
                </a:cubicBezTo>
              </a:path>
            </a:pathLst>
          </a:custGeom>
          <a:noFill/>
          <a:ln w="31750" cap="flat" cmpd="sng" algn="ctr">
            <a:solidFill>
              <a:schemeClr val="accent1">
                <a:lumMod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Osaka" pitchFamily="-64" charset="-128"/>
              <a:cs typeface="Osaka" pitchFamily="-6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74262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Rationale for Naltrexone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609600" y="5905698"/>
            <a:ext cx="79248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9pPr>
          </a:lstStyle>
          <a:p>
            <a:pPr algn="r">
              <a:spcBef>
                <a:spcPts val="400"/>
              </a:spcBef>
            </a:pPr>
            <a:r>
              <a:rPr lang="en-US" altLang="en-US" sz="1400" dirty="0">
                <a:latin typeface="Arial" pitchFamily="34" charset="0"/>
                <a:cs typeface="Arial" pitchFamily="34" charset="0"/>
              </a:rPr>
              <a:t>Connor JP, et al. </a:t>
            </a:r>
            <a:r>
              <a:rPr lang="en-US" altLang="en-US" sz="1400" i="1" dirty="0">
                <a:latin typeface="Arial" pitchFamily="34" charset="0"/>
                <a:cs typeface="Arial" pitchFamily="34" charset="0"/>
              </a:rPr>
              <a:t>Lancet</a:t>
            </a:r>
            <a:r>
              <a:rPr lang="en-US" altLang="en-US" sz="1400" dirty="0">
                <a:latin typeface="Arial" pitchFamily="34" charset="0"/>
                <a:cs typeface="Arial" pitchFamily="34" charset="0"/>
              </a:rPr>
              <a:t>, 2015;387(10022):988-98.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457200" y="964708"/>
            <a:ext cx="3786804" cy="3691822"/>
            <a:chOff x="4800600" y="990600"/>
            <a:chExt cx="3786804" cy="3691822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53000" y="1077268"/>
              <a:ext cx="3634404" cy="3429000"/>
            </a:xfrm>
            <a:prstGeom prst="rect">
              <a:avLst/>
            </a:prstGeom>
          </p:spPr>
        </p:pic>
        <p:sp>
          <p:nvSpPr>
            <p:cNvPr id="34" name="Rectangle 33"/>
            <p:cNvSpPr/>
            <p:nvPr/>
          </p:nvSpPr>
          <p:spPr bwMode="auto">
            <a:xfrm>
              <a:off x="4953000" y="990600"/>
              <a:ext cx="1066800" cy="4572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Osaka" pitchFamily="-64" charset="-128"/>
                <a:cs typeface="Osaka" pitchFamily="-64" charset="-128"/>
              </a:endParaRPr>
            </a:p>
          </p:txBody>
        </p:sp>
        <p:sp>
          <p:nvSpPr>
            <p:cNvPr id="36" name="Rectangle 35"/>
            <p:cNvSpPr/>
            <p:nvPr/>
          </p:nvSpPr>
          <p:spPr bwMode="auto">
            <a:xfrm>
              <a:off x="4800600" y="3783428"/>
              <a:ext cx="2209800" cy="37053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Osaka" pitchFamily="-64" charset="-128"/>
                <a:cs typeface="Osaka" pitchFamily="-64" charset="-128"/>
              </a:endParaRPr>
            </a:p>
          </p:txBody>
        </p:sp>
        <p:sp>
          <p:nvSpPr>
            <p:cNvPr id="40" name="Rectangle 39"/>
            <p:cNvSpPr/>
            <p:nvPr/>
          </p:nvSpPr>
          <p:spPr bwMode="auto">
            <a:xfrm>
              <a:off x="5410200" y="4122189"/>
              <a:ext cx="1905000" cy="560233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Osaka" pitchFamily="-64" charset="-128"/>
                <a:cs typeface="Osaka" pitchFamily="-64" charset="-128"/>
              </a:endParaRPr>
            </a:p>
          </p:txBody>
        </p:sp>
        <p:sp>
          <p:nvSpPr>
            <p:cNvPr id="41" name="Rectangle 40"/>
            <p:cNvSpPr/>
            <p:nvPr/>
          </p:nvSpPr>
          <p:spPr bwMode="auto">
            <a:xfrm>
              <a:off x="4953000" y="3946269"/>
              <a:ext cx="2209800" cy="560233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Osaka" pitchFamily="-64" charset="-128"/>
                <a:cs typeface="Osaka" pitchFamily="-64" charset="-128"/>
              </a:endParaRPr>
            </a:p>
          </p:txBody>
        </p:sp>
      </p:grpSp>
      <p:sp>
        <p:nvSpPr>
          <p:cNvPr id="42" name="Rounded Rectangle 41"/>
          <p:cNvSpPr/>
          <p:nvPr/>
        </p:nvSpPr>
        <p:spPr bwMode="auto">
          <a:xfrm>
            <a:off x="859729" y="4453276"/>
            <a:ext cx="3134145" cy="1250376"/>
          </a:xfrm>
          <a:prstGeom prst="roundRect">
            <a:avLst/>
          </a:prstGeom>
          <a:gradFill>
            <a:gsLst>
              <a:gs pos="0">
                <a:srgbClr val="F9CEC6"/>
              </a:gs>
              <a:gs pos="100000">
                <a:srgbClr val="EB5553"/>
              </a:gs>
            </a:gsLst>
            <a:lin ang="540000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eaLnBrk="0" hangingPunct="0">
              <a:spcBef>
                <a:spcPts val="600"/>
              </a:spcBef>
            </a:pPr>
            <a:r>
              <a:rPr lang="en-US" sz="1400" dirty="0">
                <a:latin typeface="Arial" charset="0"/>
                <a:ea typeface="Arial" charset="0"/>
                <a:cs typeface="Arial" charset="0"/>
              </a:rPr>
              <a:t>Mu-opioid receptors are highly concentrated in the VTA and </a:t>
            </a:r>
            <a:r>
              <a:rPr lang="en-US" sz="1400" dirty="0" err="1">
                <a:latin typeface="Arial" charset="0"/>
                <a:ea typeface="Arial" charset="0"/>
                <a:cs typeface="Arial" charset="0"/>
              </a:rPr>
              <a:t>NAc</a:t>
            </a:r>
            <a:r>
              <a:rPr lang="en-US" sz="1400" dirty="0"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eaLnBrk="0" hangingPunct="0">
              <a:spcBef>
                <a:spcPts val="600"/>
              </a:spcBef>
            </a:pPr>
            <a:r>
              <a:rPr lang="en-US" sz="1400" dirty="0">
                <a:latin typeface="Arial" charset="0"/>
                <a:ea typeface="Arial" charset="0"/>
                <a:cs typeface="Arial" charset="0"/>
              </a:rPr>
              <a:t>Endogenous and exogenous opioids activate the reward pathway by binding in both regions.</a:t>
            </a:r>
          </a:p>
        </p:txBody>
      </p:sp>
      <p:sp>
        <p:nvSpPr>
          <p:cNvPr id="11" name="Right Brace 10"/>
          <p:cNvSpPr/>
          <p:nvPr/>
        </p:nvSpPr>
        <p:spPr bwMode="auto">
          <a:xfrm>
            <a:off x="4114800" y="1143000"/>
            <a:ext cx="685800" cy="3200400"/>
          </a:xfrm>
          <a:prstGeom prst="rightBrace">
            <a:avLst/>
          </a:prstGeom>
          <a:noFill/>
          <a:ln w="28575" cap="flat" cmpd="sng" algn="ctr">
            <a:solidFill>
              <a:srgbClr val="FF993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Osaka" pitchFamily="-64" charset="-128"/>
              <a:cs typeface="Osaka" pitchFamily="-64" charset="-128"/>
            </a:endParaRPr>
          </a:p>
        </p:txBody>
      </p:sp>
      <p:cxnSp>
        <p:nvCxnSpPr>
          <p:cNvPr id="13" name="Straight Arrow Connector 12"/>
          <p:cNvCxnSpPr>
            <a:stCxn id="11" idx="1"/>
          </p:cNvCxnSpPr>
          <p:nvPr/>
        </p:nvCxnSpPr>
        <p:spPr bwMode="auto">
          <a:xfrm>
            <a:off x="4800600" y="2743200"/>
            <a:ext cx="304800" cy="0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FF9933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4" name="TextBox 13"/>
          <p:cNvSpPr txBox="1"/>
          <p:nvPr/>
        </p:nvSpPr>
        <p:spPr>
          <a:xfrm>
            <a:off x="5181600" y="1712148"/>
            <a:ext cx="3352800" cy="2164695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3500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lin ang="5400000" scaled="0"/>
            <a:tileRect/>
          </a:gra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i="1" dirty="0">
                <a:latin typeface="+mj-lt"/>
              </a:rPr>
              <a:t>Naltrexone (antagonist):</a:t>
            </a:r>
          </a:p>
          <a:p>
            <a:pPr marL="342900" indent="-288925">
              <a:spcBef>
                <a:spcPts val="400"/>
              </a:spcBef>
              <a:buFont typeface="+mj-lt"/>
              <a:buAutoNum type="arabicPeriod"/>
            </a:pPr>
            <a:r>
              <a:rPr lang="en-US" sz="1800" dirty="0">
                <a:latin typeface="+mj-lt"/>
              </a:rPr>
              <a:t>Blocks the ‘high’ from taking opioids</a:t>
            </a:r>
          </a:p>
          <a:p>
            <a:pPr marL="342900" indent="-288925">
              <a:spcBef>
                <a:spcPts val="400"/>
              </a:spcBef>
              <a:buFont typeface="+mj-lt"/>
              <a:buAutoNum type="arabicPeriod"/>
            </a:pPr>
            <a:r>
              <a:rPr lang="en-US" sz="1800" dirty="0">
                <a:latin typeface="+mj-lt"/>
              </a:rPr>
              <a:t>May reduce cravings in some patients (similar mechanism to when used for alcohol use disorder)</a:t>
            </a:r>
          </a:p>
        </p:txBody>
      </p:sp>
      <p:pic>
        <p:nvPicPr>
          <p:cNvPr id="1026" name="Picture 2" descr="http://images.clipartpanda.com/shot-clipart-k823266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55222" y="4080428"/>
            <a:ext cx="1358712" cy="1358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close-up of a pill&#10;&#10;Description automatically generated with low confidence">
            <a:extLst>
              <a:ext uri="{FF2B5EF4-FFF2-40B4-BE49-F238E27FC236}">
                <a16:creationId xmlns:a16="http://schemas.microsoft.com/office/drawing/2014/main" id="{BCB0D45A-6EB9-6C6D-A803-34704AFD79E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3195"/>
          <a:stretch/>
        </p:blipFill>
        <p:spPr>
          <a:xfrm>
            <a:off x="5193454" y="4210461"/>
            <a:ext cx="1368913" cy="1098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6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2" descr="A picture containing device, blurry, control panel&#10;&#10;Description automatically generated">
            <a:extLst>
              <a:ext uri="{FF2B5EF4-FFF2-40B4-BE49-F238E27FC236}">
                <a16:creationId xmlns:a16="http://schemas.microsoft.com/office/drawing/2014/main" id="{F2C09367-01A2-0413-F3E3-FEC46779F1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06B6DEF-0310-6086-A8F7-06F6D701B095}"/>
              </a:ext>
            </a:extLst>
          </p:cNvPr>
          <p:cNvSpPr/>
          <p:nvPr/>
        </p:nvSpPr>
        <p:spPr bwMode="auto">
          <a:xfrm>
            <a:off x="1165370" y="2667000"/>
            <a:ext cx="7521429" cy="666750"/>
          </a:xfrm>
          <a:prstGeom prst="roundRect">
            <a:avLst/>
          </a:prstGeom>
          <a:solidFill>
            <a:schemeClr val="bg1">
              <a:alpha val="84997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eaLnBrk="0" hangingPunct="0">
              <a:spcBef>
                <a:spcPts val="0"/>
              </a:spcBef>
            </a:pPr>
            <a:r>
              <a:rPr lang="en-US" sz="2300" b="1" dirty="0">
                <a:latin typeface="Arial" panose="020B0604020202020204" pitchFamily="34" charset="0"/>
                <a:cs typeface="Arial" panose="020B0604020202020204" pitchFamily="34" charset="0"/>
              </a:rPr>
              <a:t>Screen for substance use and refer for treatment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763B9B74-A30E-C48A-BDFE-62358BCFB1C1}"/>
              </a:ext>
            </a:extLst>
          </p:cNvPr>
          <p:cNvSpPr/>
          <p:nvPr/>
        </p:nvSpPr>
        <p:spPr bwMode="auto">
          <a:xfrm>
            <a:off x="1165370" y="3608070"/>
            <a:ext cx="7521429" cy="666750"/>
          </a:xfrm>
          <a:prstGeom prst="roundRect">
            <a:avLst/>
          </a:prstGeom>
          <a:solidFill>
            <a:schemeClr val="bg1">
              <a:alpha val="84997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en-US" sz="2300" b="1" dirty="0">
                <a:latin typeface="Arial" panose="020B0604020202020204" pitchFamily="34" charset="0"/>
                <a:cs typeface="Arial" panose="020B0604020202020204" pitchFamily="34" charset="0"/>
              </a:rPr>
              <a:t>Discuss overdose prevention and harm reduction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BA53BB09-7251-C113-15F3-8654751227FB}"/>
              </a:ext>
            </a:extLst>
          </p:cNvPr>
          <p:cNvSpPr/>
          <p:nvPr/>
        </p:nvSpPr>
        <p:spPr bwMode="auto">
          <a:xfrm>
            <a:off x="1165370" y="4591050"/>
            <a:ext cx="7521429" cy="666750"/>
          </a:xfrm>
          <a:prstGeom prst="roundRect">
            <a:avLst/>
          </a:prstGeom>
          <a:solidFill>
            <a:schemeClr val="bg1">
              <a:alpha val="84997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eaLnBrk="0" hangingPunct="0">
              <a:spcBef>
                <a:spcPts val="0"/>
              </a:spcBef>
            </a:pPr>
            <a:r>
              <a:rPr lang="en-US" sz="2300" b="1" dirty="0">
                <a:latin typeface="Arial" panose="020B0604020202020204" pitchFamily="34" charset="0"/>
                <a:cs typeface="Arial" panose="020B0604020202020204" pitchFamily="34" charset="0"/>
              </a:rPr>
              <a:t>Change the language of addiction to </a:t>
            </a:r>
            <a:r>
              <a:rPr lang="en-US" sz="2300" b="1">
                <a:latin typeface="Arial" panose="020B0604020202020204" pitchFamily="34" charset="0"/>
                <a:cs typeface="Arial" panose="020B0604020202020204" pitchFamily="34" charset="0"/>
              </a:rPr>
              <a:t>reduce stigma</a:t>
            </a:r>
            <a:endParaRPr lang="en-US" sz="2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88DB93C-86F0-C37E-FDE2-D40137FB7E58}"/>
              </a:ext>
            </a:extLst>
          </p:cNvPr>
          <p:cNvSpPr/>
          <p:nvPr/>
        </p:nvSpPr>
        <p:spPr bwMode="auto">
          <a:xfrm>
            <a:off x="381000" y="2677565"/>
            <a:ext cx="649224" cy="645620"/>
          </a:xfrm>
          <a:prstGeom prst="ellipse">
            <a:avLst/>
          </a:prstGeom>
          <a:solidFill>
            <a:schemeClr val="bg1">
              <a:alpha val="84997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2000" b="1" dirty="0">
                <a:latin typeface="Arial" panose="020B0604020202020204" pitchFamily="34" charset="0"/>
                <a:ea typeface="Osaka" pitchFamily="-64" charset="-128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02D4783-A60A-5B28-7CD2-A5AC716CBF0D}"/>
              </a:ext>
            </a:extLst>
          </p:cNvPr>
          <p:cNvSpPr/>
          <p:nvPr/>
        </p:nvSpPr>
        <p:spPr bwMode="auto">
          <a:xfrm>
            <a:off x="381000" y="3618635"/>
            <a:ext cx="649224" cy="645620"/>
          </a:xfrm>
          <a:prstGeom prst="ellipse">
            <a:avLst/>
          </a:prstGeom>
          <a:solidFill>
            <a:schemeClr val="bg1">
              <a:alpha val="84997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2000" b="1" dirty="0">
                <a:latin typeface="Arial" panose="020B0604020202020204" pitchFamily="34" charset="0"/>
                <a:ea typeface="Osaka" pitchFamily="-64" charset="-128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9AC12BE-0045-82FD-DF74-543634F77B0B}"/>
              </a:ext>
            </a:extLst>
          </p:cNvPr>
          <p:cNvSpPr/>
          <p:nvPr/>
        </p:nvSpPr>
        <p:spPr bwMode="auto">
          <a:xfrm>
            <a:off x="381000" y="4601615"/>
            <a:ext cx="649224" cy="645620"/>
          </a:xfrm>
          <a:prstGeom prst="ellipse">
            <a:avLst/>
          </a:prstGeom>
          <a:solidFill>
            <a:schemeClr val="bg1">
              <a:alpha val="84997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2000" b="1" dirty="0">
                <a:latin typeface="Arial" panose="020B0604020202020204" pitchFamily="34" charset="0"/>
                <a:ea typeface="Osaka" pitchFamily="-64" charset="-128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676D8A4-70EB-A123-DC71-8AF2EAA1D333}"/>
              </a:ext>
            </a:extLst>
          </p:cNvPr>
          <p:cNvSpPr txBox="1"/>
          <p:nvPr/>
        </p:nvSpPr>
        <p:spPr>
          <a:xfrm>
            <a:off x="381000" y="780871"/>
            <a:ext cx="3810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+mj-lt"/>
              </a:rPr>
              <a:t>What We All Can Do:</a:t>
            </a:r>
          </a:p>
        </p:txBody>
      </p:sp>
    </p:spTree>
    <p:extLst>
      <p:ext uri="{BB962C8B-B14F-4D97-AF65-F5344CB8AC3E}">
        <p14:creationId xmlns:p14="http://schemas.microsoft.com/office/powerpoint/2010/main" val="1810549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Disclosures / Funding Source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spcBef>
                <a:spcPts val="1200"/>
              </a:spcBef>
            </a:pPr>
            <a:r>
              <a:rPr lang="en-US" altLang="en-US" sz="2800" b="1" dirty="0">
                <a:latin typeface="Arial" pitchFamily="34" charset="0"/>
                <a:ea typeface="MS PGothic" pitchFamily="34" charset="-128"/>
              </a:rPr>
              <a:t>Conflict of interest statement:</a:t>
            </a:r>
          </a:p>
          <a:p>
            <a:pPr lvl="1" eaLnBrk="1" hangingPunct="1">
              <a:lnSpc>
                <a:spcPct val="90000"/>
              </a:lnSpc>
              <a:spcBef>
                <a:spcPts val="400"/>
              </a:spcBef>
            </a:pPr>
            <a:r>
              <a:rPr lang="en-US" altLang="en-US" sz="2400" dirty="0">
                <a:latin typeface="Arial" pitchFamily="34" charset="0"/>
                <a:ea typeface="MS PGothic" pitchFamily="34" charset="-128"/>
              </a:rPr>
              <a:t>I have no commercial relationships to disclose</a:t>
            </a:r>
          </a:p>
          <a:p>
            <a:pPr lvl="1" eaLnBrk="1" hangingPunct="1">
              <a:lnSpc>
                <a:spcPct val="90000"/>
              </a:lnSpc>
              <a:spcBef>
                <a:spcPts val="1200"/>
              </a:spcBef>
            </a:pPr>
            <a:r>
              <a:rPr lang="en-US" altLang="en-US" sz="2400" dirty="0">
                <a:latin typeface="Arial" pitchFamily="34" charset="0"/>
                <a:ea typeface="MS PGothic" pitchFamily="34" charset="-128"/>
              </a:rPr>
              <a:t>I will not be discussing any unapproved uses of pharmaceuticals or devices</a:t>
            </a:r>
          </a:p>
          <a:p>
            <a:pPr eaLnBrk="1" hangingPunct="1">
              <a:lnSpc>
                <a:spcPct val="90000"/>
              </a:lnSpc>
              <a:spcBef>
                <a:spcPts val="2400"/>
              </a:spcBef>
            </a:pPr>
            <a:r>
              <a:rPr lang="en-US" altLang="en-US" sz="2800" b="1" dirty="0">
                <a:latin typeface="Arial" pitchFamily="34" charset="0"/>
                <a:ea typeface="MS PGothic" pitchFamily="34" charset="-128"/>
              </a:rPr>
              <a:t>Funding Sources:</a:t>
            </a:r>
          </a:p>
          <a:p>
            <a:pPr lvl="1" eaLnBrk="1" hangingPunct="1">
              <a:lnSpc>
                <a:spcPct val="90000"/>
              </a:lnSpc>
              <a:spcBef>
                <a:spcPts val="400"/>
              </a:spcBef>
            </a:pPr>
            <a:r>
              <a:rPr lang="en-US" altLang="en-US" sz="2400" dirty="0">
                <a:latin typeface="Arial" pitchFamily="34" charset="0"/>
                <a:ea typeface="MS PGothic" pitchFamily="34" charset="-128"/>
              </a:rPr>
              <a:t>National Institute on Drug Abuse R01DA057566, K23DA045085, R01DA047975, R34DA052836, </a:t>
            </a:r>
          </a:p>
          <a:p>
            <a:pPr lvl="1" eaLnBrk="1" hangingPunct="1">
              <a:lnSpc>
                <a:spcPct val="90000"/>
              </a:lnSpc>
              <a:spcBef>
                <a:spcPts val="1200"/>
              </a:spcBef>
            </a:pPr>
            <a:r>
              <a:rPr lang="en-US" altLang="en-US" sz="2400" dirty="0">
                <a:latin typeface="Arial" pitchFamily="34" charset="0"/>
                <a:ea typeface="MS PGothic" pitchFamily="34" charset="-128"/>
              </a:rPr>
              <a:t>Patient-Centered Outcomes Research Institute EACB-26846, AU-2022C1-26455</a:t>
            </a:r>
          </a:p>
          <a:p>
            <a:pPr lvl="1" eaLnBrk="1" hangingPunct="1">
              <a:lnSpc>
                <a:spcPct val="90000"/>
              </a:lnSpc>
              <a:spcBef>
                <a:spcPts val="1200"/>
              </a:spcBef>
            </a:pPr>
            <a:r>
              <a:rPr lang="en-US" altLang="en-US" sz="2400" dirty="0">
                <a:latin typeface="Arial" pitchFamily="34" charset="0"/>
                <a:ea typeface="MS PGothic" pitchFamily="34" charset="-128"/>
              </a:rPr>
              <a:t>Presidential Leadership Scholars program</a:t>
            </a:r>
          </a:p>
        </p:txBody>
      </p:sp>
    </p:spTree>
    <p:extLst>
      <p:ext uri="{BB962C8B-B14F-4D97-AF65-F5344CB8AC3E}">
        <p14:creationId xmlns:p14="http://schemas.microsoft.com/office/powerpoint/2010/main" val="4445420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E675B3-5EAE-2446-B918-3E16DF201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400" dirty="0"/>
              <a:t>Screening to Brief Intervention (S2BI)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B53CEB-8C70-634A-ACF8-FB3544A5DF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5638959"/>
            <a:ext cx="7924800" cy="574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9pPr>
          </a:lstStyle>
          <a:p>
            <a:pPr algn="r">
              <a:spcBef>
                <a:spcPts val="400"/>
              </a:spcBef>
            </a:pPr>
            <a:r>
              <a:rPr lang="en-US" altLang="en-US" sz="1400" dirty="0">
                <a:latin typeface="Arial" pitchFamily="34" charset="0"/>
                <a:cs typeface="Arial" pitchFamily="34" charset="0"/>
              </a:rPr>
              <a:t>Available for free at: https://</a:t>
            </a:r>
            <a:r>
              <a:rPr lang="en-US" altLang="en-US" sz="1400" dirty="0" err="1">
                <a:latin typeface="Arial" pitchFamily="34" charset="0"/>
                <a:cs typeface="Arial" pitchFamily="34" charset="0"/>
              </a:rPr>
              <a:t>www.drugabuse.gov</a:t>
            </a:r>
            <a:r>
              <a:rPr lang="en-US" altLang="en-US" sz="1400" dirty="0">
                <a:latin typeface="Arial" pitchFamily="34" charset="0"/>
                <a:cs typeface="Arial" pitchFamily="34" charset="0"/>
              </a:rPr>
              <a:t>/</a:t>
            </a:r>
            <a:r>
              <a:rPr lang="en-US" altLang="en-US" sz="1400" dirty="0" err="1">
                <a:latin typeface="Arial" pitchFamily="34" charset="0"/>
                <a:cs typeface="Arial" pitchFamily="34" charset="0"/>
              </a:rPr>
              <a:t>ast</a:t>
            </a:r>
            <a:r>
              <a:rPr lang="en-US" altLang="en-US" sz="1400" dirty="0">
                <a:latin typeface="Arial" pitchFamily="34" charset="0"/>
                <a:cs typeface="Arial" pitchFamily="34" charset="0"/>
              </a:rPr>
              <a:t>/s2bi/</a:t>
            </a:r>
          </a:p>
          <a:p>
            <a:pPr algn="r">
              <a:spcBef>
                <a:spcPts val="400"/>
              </a:spcBef>
            </a:pPr>
            <a:r>
              <a:rPr lang="en-US" altLang="en-US" sz="1400" dirty="0">
                <a:latin typeface="Arial" pitchFamily="34" charset="0"/>
                <a:cs typeface="Arial" pitchFamily="34" charset="0"/>
              </a:rPr>
              <a:t>Levy S, et al. </a:t>
            </a:r>
            <a:r>
              <a:rPr lang="en-US" altLang="en-US" sz="1400" i="1" dirty="0">
                <a:latin typeface="Arial" pitchFamily="34" charset="0"/>
                <a:cs typeface="Arial" pitchFamily="34" charset="0"/>
              </a:rPr>
              <a:t>JAMA </a:t>
            </a:r>
            <a:r>
              <a:rPr lang="en-US" altLang="en-US" sz="1400" i="1" dirty="0" err="1">
                <a:latin typeface="Arial" pitchFamily="34" charset="0"/>
                <a:cs typeface="Arial" pitchFamily="34" charset="0"/>
              </a:rPr>
              <a:t>Pediatr</a:t>
            </a:r>
            <a:r>
              <a:rPr lang="en-US" altLang="en-US" sz="1400" dirty="0">
                <a:latin typeface="Arial" pitchFamily="34" charset="0"/>
                <a:cs typeface="Arial" pitchFamily="34" charset="0"/>
              </a:rPr>
              <a:t>. 2014;168(9):822-8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BD345B62-2485-7F4E-9BA1-B93202BD4054}"/>
              </a:ext>
            </a:extLst>
          </p:cNvPr>
          <p:cNvSpPr/>
          <p:nvPr/>
        </p:nvSpPr>
        <p:spPr bwMode="auto">
          <a:xfrm>
            <a:off x="976076" y="1475192"/>
            <a:ext cx="7191847" cy="3429000"/>
          </a:xfrm>
          <a:prstGeom prst="roundRect">
            <a:avLst>
              <a:gd name="adj" fmla="val 4246"/>
            </a:avLst>
          </a:prstGeom>
          <a:gradFill>
            <a:gsLst>
              <a:gs pos="0">
                <a:schemeClr val="bg1"/>
              </a:gs>
              <a:gs pos="100000">
                <a:schemeClr val="accent5"/>
              </a:gs>
            </a:gsLst>
            <a:lin ang="5400000" scaled="1"/>
          </a:gra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eaLnBrk="0" hangingPunct="0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In the past year, how many times have you used:</a:t>
            </a:r>
          </a:p>
          <a:p>
            <a:pPr marL="473869" indent="-296466" eaLnBrk="0" hangingPunct="0">
              <a:spcBef>
                <a:spcPts val="300"/>
              </a:spcBef>
              <a:buFont typeface="+mj-lt"/>
              <a:buAutoNum type="arabicPeriod"/>
            </a:pPr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Tobacco?</a:t>
            </a:r>
          </a:p>
          <a:p>
            <a:pPr marL="473869" indent="-296466" eaLnBrk="0" hangingPunct="0">
              <a:spcBef>
                <a:spcPts val="300"/>
              </a:spcBef>
              <a:buFont typeface="+mj-lt"/>
              <a:buAutoNum type="arabicPeriod"/>
            </a:pPr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Alcohol?</a:t>
            </a:r>
          </a:p>
          <a:p>
            <a:pPr marL="473869" indent="-296466" eaLnBrk="0" hangingPunct="0">
              <a:spcBef>
                <a:spcPts val="300"/>
              </a:spcBef>
              <a:buFont typeface="+mj-lt"/>
              <a:buAutoNum type="arabicPeriod"/>
            </a:pPr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Cannabis?</a:t>
            </a:r>
          </a:p>
          <a:p>
            <a:pPr eaLnBrk="0" hangingPunct="0">
              <a:spcBef>
                <a:spcPts val="2000"/>
              </a:spcBef>
            </a:pPr>
            <a:r>
              <a:rPr lang="en-US" sz="2000" i="1" dirty="0">
                <a:latin typeface="Arial" charset="0"/>
                <a:ea typeface="Arial" charset="0"/>
                <a:cs typeface="Arial" charset="0"/>
              </a:rPr>
              <a:t>(Answers: “Never”, “Once or twice”, “Monthly”, or “At least weekly”)</a:t>
            </a:r>
          </a:p>
          <a:p>
            <a:pPr eaLnBrk="0" hangingPunct="0">
              <a:spcBef>
                <a:spcPts val="2000"/>
              </a:spcBef>
            </a:pP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…Stop if all are “never.” If any substance use, ask about other drugs.</a:t>
            </a:r>
          </a:p>
        </p:txBody>
      </p:sp>
    </p:spTree>
    <p:extLst>
      <p:ext uri="{BB962C8B-B14F-4D97-AF65-F5344CB8AC3E}">
        <p14:creationId xmlns:p14="http://schemas.microsoft.com/office/powerpoint/2010/main" val="37363378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Frequency of Use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3E1A0154-A3DF-1144-90C6-85D1C4AF6FCE}"/>
              </a:ext>
            </a:extLst>
          </p:cNvPr>
          <p:cNvSpPr/>
          <p:nvPr/>
        </p:nvSpPr>
        <p:spPr bwMode="auto">
          <a:xfrm>
            <a:off x="1829355" y="1778583"/>
            <a:ext cx="2343150" cy="914400"/>
          </a:xfrm>
          <a:prstGeom prst="roundRect">
            <a:avLst/>
          </a:prstGeom>
          <a:gradFill>
            <a:gsLst>
              <a:gs pos="0">
                <a:srgbClr val="BBDABE"/>
              </a:gs>
              <a:gs pos="100000">
                <a:srgbClr val="64C47F"/>
              </a:gs>
            </a:gsLst>
            <a:lin ang="540000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>
              <a:spcBef>
                <a:spcPts val="0"/>
              </a:spcBef>
            </a:pPr>
            <a:r>
              <a:rPr lang="en-US" sz="1650" b="1" dirty="0">
                <a:latin typeface="Arial" panose="020B0604020202020204" pitchFamily="34" charset="0"/>
                <a:cs typeface="Arial" panose="020B0604020202020204" pitchFamily="34" charset="0"/>
              </a:rPr>
              <a:t>None, or 1-2 Times</a:t>
            </a:r>
            <a:endParaRPr lang="en-US" sz="16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6776580C-5F75-9445-B1DA-08B5AD278F0D}"/>
              </a:ext>
            </a:extLst>
          </p:cNvPr>
          <p:cNvSpPr/>
          <p:nvPr/>
        </p:nvSpPr>
        <p:spPr bwMode="auto">
          <a:xfrm>
            <a:off x="1829355" y="2950898"/>
            <a:ext cx="2343150" cy="914400"/>
          </a:xfrm>
          <a:prstGeom prst="roundRect">
            <a:avLst/>
          </a:prstGeom>
          <a:gradFill>
            <a:gsLst>
              <a:gs pos="0">
                <a:srgbClr val="FEFFD4"/>
              </a:gs>
              <a:gs pos="100000">
                <a:srgbClr val="FFFD78"/>
              </a:gs>
            </a:gsLst>
            <a:lin ang="540000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>
              <a:spcBef>
                <a:spcPts val="0"/>
              </a:spcBef>
            </a:pPr>
            <a:r>
              <a:rPr lang="en-US" sz="1650" b="1" dirty="0">
                <a:latin typeface="Arial" panose="020B0604020202020204" pitchFamily="34" charset="0"/>
                <a:cs typeface="Arial" panose="020B0604020202020204" pitchFamily="34" charset="0"/>
              </a:rPr>
              <a:t>Monthly Use</a:t>
            </a:r>
            <a:endParaRPr lang="en-US" sz="16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9885D3B-B171-8F49-9EC8-935D2B647169}"/>
              </a:ext>
            </a:extLst>
          </p:cNvPr>
          <p:cNvSpPr/>
          <p:nvPr/>
        </p:nvSpPr>
        <p:spPr bwMode="auto">
          <a:xfrm>
            <a:off x="1835913" y="4109159"/>
            <a:ext cx="2343150" cy="914400"/>
          </a:xfrm>
          <a:prstGeom prst="roundRect">
            <a:avLst/>
          </a:prstGeom>
          <a:gradFill>
            <a:gsLst>
              <a:gs pos="0">
                <a:srgbClr val="F9CEC6"/>
              </a:gs>
              <a:gs pos="100000">
                <a:srgbClr val="EB5553"/>
              </a:gs>
            </a:gsLst>
            <a:lin ang="540000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>
              <a:spcBef>
                <a:spcPts val="0"/>
              </a:spcBef>
            </a:pPr>
            <a:r>
              <a:rPr lang="en-US" sz="1650" b="1" dirty="0">
                <a:latin typeface="Arial" panose="020B0604020202020204" pitchFamily="34" charset="0"/>
                <a:cs typeface="Arial" panose="020B0604020202020204" pitchFamily="34" charset="0"/>
              </a:rPr>
              <a:t>≥ Weekly Use</a:t>
            </a:r>
            <a:endParaRPr lang="en-US" sz="16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EB683175-6A01-4345-8F5A-DAFEF2D735B7}"/>
              </a:ext>
            </a:extLst>
          </p:cNvPr>
          <p:cNvSpPr/>
          <p:nvPr/>
        </p:nvSpPr>
        <p:spPr bwMode="auto">
          <a:xfrm>
            <a:off x="4631993" y="1771725"/>
            <a:ext cx="2343150" cy="914400"/>
          </a:xfrm>
          <a:prstGeom prst="roundRect">
            <a:avLst/>
          </a:prstGeom>
          <a:gradFill>
            <a:gsLst>
              <a:gs pos="0">
                <a:srgbClr val="BBDABE"/>
              </a:gs>
              <a:gs pos="100000">
                <a:srgbClr val="64C47F"/>
              </a:gs>
            </a:gsLst>
            <a:lin ang="540000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>
              <a:spcBef>
                <a:spcPts val="0"/>
              </a:spcBef>
            </a:pPr>
            <a:r>
              <a:rPr lang="en-US" sz="1650" b="1" dirty="0">
                <a:latin typeface="Arial" panose="020B0604020202020204" pitchFamily="34" charset="0"/>
                <a:cs typeface="Arial" panose="020B0604020202020204" pitchFamily="34" charset="0"/>
              </a:rPr>
              <a:t>No SUD</a:t>
            </a:r>
            <a:endParaRPr lang="en-US" sz="16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0E039FEF-8142-4445-9EC5-8A69A7004869}"/>
              </a:ext>
            </a:extLst>
          </p:cNvPr>
          <p:cNvSpPr/>
          <p:nvPr/>
        </p:nvSpPr>
        <p:spPr bwMode="auto">
          <a:xfrm>
            <a:off x="4631993" y="2944040"/>
            <a:ext cx="2343150" cy="914400"/>
          </a:xfrm>
          <a:prstGeom prst="roundRect">
            <a:avLst/>
          </a:prstGeom>
          <a:gradFill>
            <a:gsLst>
              <a:gs pos="0">
                <a:srgbClr val="FEFFD4"/>
              </a:gs>
              <a:gs pos="100000">
                <a:srgbClr val="FFFD78"/>
              </a:gs>
            </a:gsLst>
            <a:lin ang="540000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>
              <a:spcBef>
                <a:spcPts val="0"/>
              </a:spcBef>
            </a:pPr>
            <a:r>
              <a:rPr lang="en-US" sz="1650" b="1" dirty="0">
                <a:latin typeface="Arial" panose="020B0604020202020204" pitchFamily="34" charset="0"/>
                <a:cs typeface="Arial" panose="020B0604020202020204" pitchFamily="34" charset="0"/>
              </a:rPr>
              <a:t>Mild-Moderate SUD</a:t>
            </a:r>
            <a:endParaRPr lang="en-US" sz="16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4FBCB46-AF19-E740-BE83-78D429062298}"/>
              </a:ext>
            </a:extLst>
          </p:cNvPr>
          <p:cNvSpPr/>
          <p:nvPr/>
        </p:nvSpPr>
        <p:spPr bwMode="auto">
          <a:xfrm>
            <a:off x="4638551" y="4102301"/>
            <a:ext cx="2343150" cy="914400"/>
          </a:xfrm>
          <a:prstGeom prst="roundRect">
            <a:avLst/>
          </a:prstGeom>
          <a:gradFill>
            <a:gsLst>
              <a:gs pos="0">
                <a:srgbClr val="F9CEC6"/>
              </a:gs>
              <a:gs pos="100000">
                <a:srgbClr val="EB5553"/>
              </a:gs>
            </a:gsLst>
            <a:lin ang="540000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>
              <a:spcBef>
                <a:spcPts val="0"/>
              </a:spcBef>
            </a:pPr>
            <a:r>
              <a:rPr lang="en-US" sz="1650" b="1" dirty="0">
                <a:latin typeface="Arial" panose="020B0604020202020204" pitchFamily="34" charset="0"/>
                <a:cs typeface="Arial" panose="020B0604020202020204" pitchFamily="34" charset="0"/>
              </a:rPr>
              <a:t>Severe SUD</a:t>
            </a:r>
            <a:endParaRPr lang="en-US" sz="16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3A0139C-B69C-0E43-B01D-86BEE9EDF632}"/>
              </a:ext>
            </a:extLst>
          </p:cNvPr>
          <p:cNvCxnSpPr>
            <a:cxnSpLocks/>
            <a:stCxn id="4" idx="3"/>
          </p:cNvCxnSpPr>
          <p:nvPr/>
        </p:nvCxnSpPr>
        <p:spPr bwMode="auto">
          <a:xfrm>
            <a:off x="4172505" y="2235783"/>
            <a:ext cx="411480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A7E5DEB-F34B-A446-A733-E49D6A9EA9A1}"/>
              </a:ext>
            </a:extLst>
          </p:cNvPr>
          <p:cNvCxnSpPr>
            <a:cxnSpLocks/>
            <a:stCxn id="5" idx="3"/>
          </p:cNvCxnSpPr>
          <p:nvPr/>
        </p:nvCxnSpPr>
        <p:spPr bwMode="auto">
          <a:xfrm>
            <a:off x="4172505" y="3408098"/>
            <a:ext cx="411480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FB3A83A-8316-864A-B0A9-0100ACC97DE3}"/>
              </a:ext>
            </a:extLst>
          </p:cNvPr>
          <p:cNvCxnSpPr>
            <a:cxnSpLocks/>
          </p:cNvCxnSpPr>
          <p:nvPr/>
        </p:nvCxnSpPr>
        <p:spPr bwMode="auto">
          <a:xfrm>
            <a:off x="4179063" y="4559501"/>
            <a:ext cx="411480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4752D4B3-B5DB-C748-84A6-3EE33F6F43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5638959"/>
            <a:ext cx="7924800" cy="574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9pPr>
          </a:lstStyle>
          <a:p>
            <a:pPr algn="r">
              <a:spcBef>
                <a:spcPts val="400"/>
              </a:spcBef>
            </a:pPr>
            <a:r>
              <a:rPr lang="en-US" altLang="en-US" sz="1400" dirty="0">
                <a:latin typeface="Arial" pitchFamily="34" charset="0"/>
                <a:cs typeface="Arial" pitchFamily="34" charset="0"/>
              </a:rPr>
              <a:t>Levy S, et al. </a:t>
            </a:r>
            <a:r>
              <a:rPr lang="en-US" altLang="en-US" sz="1400" i="1" dirty="0">
                <a:latin typeface="Arial" pitchFamily="34" charset="0"/>
                <a:cs typeface="Arial" pitchFamily="34" charset="0"/>
              </a:rPr>
              <a:t>JAMA </a:t>
            </a:r>
            <a:r>
              <a:rPr lang="en-US" altLang="en-US" sz="1400" i="1" dirty="0" err="1">
                <a:latin typeface="Arial" pitchFamily="34" charset="0"/>
                <a:cs typeface="Arial" pitchFamily="34" charset="0"/>
              </a:rPr>
              <a:t>Pediatr</a:t>
            </a:r>
            <a:r>
              <a:rPr lang="en-US" altLang="en-US" sz="1400" dirty="0">
                <a:latin typeface="Arial" pitchFamily="34" charset="0"/>
                <a:cs typeface="Arial" pitchFamily="34" charset="0"/>
              </a:rPr>
              <a:t>. 2014;168(9):822-8</a:t>
            </a:r>
          </a:p>
          <a:p>
            <a:pPr algn="r">
              <a:spcBef>
                <a:spcPts val="400"/>
              </a:spcBef>
            </a:pPr>
            <a:r>
              <a:rPr lang="en-US" altLang="en-US" sz="1400" dirty="0">
                <a:latin typeface="Arial" pitchFamily="34" charset="0"/>
                <a:cs typeface="Arial" pitchFamily="34" charset="0"/>
              </a:rPr>
              <a:t>Levy, S et al. </a:t>
            </a:r>
            <a:r>
              <a:rPr lang="en-US" altLang="en-US" sz="1400" i="1" dirty="0" err="1">
                <a:latin typeface="Arial" pitchFamily="34" charset="0"/>
                <a:cs typeface="Arial" pitchFamily="34" charset="0"/>
              </a:rPr>
              <a:t>Subst</a:t>
            </a:r>
            <a:r>
              <a:rPr lang="en-US" altLang="en-US" sz="14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1400" i="1" dirty="0" err="1">
                <a:latin typeface="Arial" pitchFamily="34" charset="0"/>
                <a:cs typeface="Arial" pitchFamily="34" charset="0"/>
              </a:rPr>
              <a:t>Abus</a:t>
            </a:r>
            <a:r>
              <a:rPr lang="en-US" altLang="en-US" sz="1400" dirty="0">
                <a:latin typeface="Arial" pitchFamily="34" charset="0"/>
                <a:cs typeface="Arial" pitchFamily="34" charset="0"/>
              </a:rPr>
              <a:t>. 2020 Aug 19;1-8 </a:t>
            </a:r>
          </a:p>
        </p:txBody>
      </p:sp>
      <p:sp>
        <p:nvSpPr>
          <p:cNvPr id="14" name="Right Brace 13">
            <a:extLst>
              <a:ext uri="{FF2B5EF4-FFF2-40B4-BE49-F238E27FC236}">
                <a16:creationId xmlns:a16="http://schemas.microsoft.com/office/drawing/2014/main" id="{9D038174-9C70-BC46-94CD-2B2F9DC2915D}"/>
              </a:ext>
            </a:extLst>
          </p:cNvPr>
          <p:cNvSpPr/>
          <p:nvPr/>
        </p:nvSpPr>
        <p:spPr>
          <a:xfrm>
            <a:off x="7025534" y="1784846"/>
            <a:ext cx="233637" cy="907542"/>
          </a:xfrm>
          <a:prstGeom prst="rightBrace">
            <a:avLst/>
          </a:prstGeom>
          <a:ln w="317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5" name="Right Brace 14">
            <a:extLst>
              <a:ext uri="{FF2B5EF4-FFF2-40B4-BE49-F238E27FC236}">
                <a16:creationId xmlns:a16="http://schemas.microsoft.com/office/drawing/2014/main" id="{B31DF1E8-33AC-0D43-A0E3-7F9245A68216}"/>
              </a:ext>
            </a:extLst>
          </p:cNvPr>
          <p:cNvSpPr/>
          <p:nvPr/>
        </p:nvSpPr>
        <p:spPr>
          <a:xfrm>
            <a:off x="7025535" y="2971800"/>
            <a:ext cx="227302" cy="2044901"/>
          </a:xfrm>
          <a:prstGeom prst="rightBrace">
            <a:avLst/>
          </a:prstGeom>
          <a:ln w="317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E641D5E-CD4F-6C43-8323-2021BA626ADB}"/>
              </a:ext>
            </a:extLst>
          </p:cNvPr>
          <p:cNvSpPr txBox="1"/>
          <p:nvPr/>
        </p:nvSpPr>
        <p:spPr>
          <a:xfrm>
            <a:off x="7210513" y="2057214"/>
            <a:ext cx="14762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NPV = 98%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80ED646-23BD-EE41-B38C-1BA910145248}"/>
              </a:ext>
            </a:extLst>
          </p:cNvPr>
          <p:cNvSpPr txBox="1"/>
          <p:nvPr/>
        </p:nvSpPr>
        <p:spPr>
          <a:xfrm>
            <a:off x="7203955" y="3588603"/>
            <a:ext cx="1476287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6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Sensitivity, Specificity ~90%</a:t>
            </a:r>
          </a:p>
        </p:txBody>
      </p:sp>
    </p:spTree>
    <p:extLst>
      <p:ext uri="{BB962C8B-B14F-4D97-AF65-F5344CB8AC3E}">
        <p14:creationId xmlns:p14="http://schemas.microsoft.com/office/powerpoint/2010/main" val="79569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4" grpId="0" animBg="1"/>
      <p:bldP spid="15" grpId="0" animBg="1"/>
      <p:bldP spid="16" grpId="0"/>
      <p:bldP spid="1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045D7-8457-6841-AA5A-4285A01F2D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Know Where to Refer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45622A-3F6F-BF4A-8ADE-B122C1BE5341}"/>
              </a:ext>
            </a:extLst>
          </p:cNvPr>
          <p:cNvSpPr txBox="1"/>
          <p:nvPr/>
        </p:nvSpPr>
        <p:spPr>
          <a:xfrm>
            <a:off x="609600" y="5898291"/>
            <a:ext cx="7924800" cy="30777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r"/>
            <a:r>
              <a:rPr lang="en-US" sz="1400" dirty="0">
                <a:latin typeface="Arial"/>
                <a:cs typeface="Arial"/>
              </a:rPr>
              <a:t>https://</a:t>
            </a:r>
            <a:r>
              <a:rPr lang="en-US" sz="1400" dirty="0" err="1">
                <a:latin typeface="Arial"/>
                <a:cs typeface="Arial"/>
              </a:rPr>
              <a:t>findtreatment.samhsa.gov</a:t>
            </a:r>
            <a:r>
              <a:rPr lang="en-US" sz="1400" dirty="0">
                <a:latin typeface="Arial"/>
                <a:cs typeface="Arial"/>
              </a:rPr>
              <a:t>. Accessed 2023. Available at: https://</a:t>
            </a:r>
            <a:r>
              <a:rPr lang="en-US" sz="1400" dirty="0" err="1">
                <a:latin typeface="Arial"/>
                <a:cs typeface="Arial"/>
              </a:rPr>
              <a:t>findtreatment.gov</a:t>
            </a:r>
            <a:r>
              <a:rPr lang="en-US" sz="1400" dirty="0">
                <a:latin typeface="Arial"/>
                <a:cs typeface="Arial"/>
              </a:rPr>
              <a:t> </a:t>
            </a: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B6B03FC8-AFFC-3A6D-7E90-261B753B5D6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1322907"/>
            <a:ext cx="7924800" cy="4212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2770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2" descr="A picture containing device, blurry, control panel&#10;&#10;Description automatically generated">
            <a:extLst>
              <a:ext uri="{FF2B5EF4-FFF2-40B4-BE49-F238E27FC236}">
                <a16:creationId xmlns:a16="http://schemas.microsoft.com/office/drawing/2014/main" id="{F2C09367-01A2-0413-F3E3-FEC46779F1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06B6DEF-0310-6086-A8F7-06F6D701B095}"/>
              </a:ext>
            </a:extLst>
          </p:cNvPr>
          <p:cNvSpPr/>
          <p:nvPr/>
        </p:nvSpPr>
        <p:spPr bwMode="auto">
          <a:xfrm>
            <a:off x="1165370" y="2667000"/>
            <a:ext cx="7521429" cy="666750"/>
          </a:xfrm>
          <a:prstGeom prst="roundRect">
            <a:avLst/>
          </a:prstGeom>
          <a:solidFill>
            <a:schemeClr val="bg1">
              <a:alpha val="40025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eaLnBrk="0" hangingPunct="0">
              <a:spcBef>
                <a:spcPts val="0"/>
              </a:spcBef>
            </a:pPr>
            <a:r>
              <a:rPr lang="en-US" sz="23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Screen for substance use and refer for treatment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763B9B74-A30E-C48A-BDFE-62358BCFB1C1}"/>
              </a:ext>
            </a:extLst>
          </p:cNvPr>
          <p:cNvSpPr/>
          <p:nvPr/>
        </p:nvSpPr>
        <p:spPr bwMode="auto">
          <a:xfrm>
            <a:off x="1165370" y="3608070"/>
            <a:ext cx="7521429" cy="666750"/>
          </a:xfrm>
          <a:prstGeom prst="roundRect">
            <a:avLst/>
          </a:prstGeom>
          <a:solidFill>
            <a:schemeClr val="bg1">
              <a:alpha val="84997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en-US" sz="2300" b="1" dirty="0">
                <a:latin typeface="Arial" panose="020B0604020202020204" pitchFamily="34" charset="0"/>
                <a:cs typeface="Arial" panose="020B0604020202020204" pitchFamily="34" charset="0"/>
              </a:rPr>
              <a:t>Discuss overdose prevention and harm reduction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BA53BB09-7251-C113-15F3-8654751227FB}"/>
              </a:ext>
            </a:extLst>
          </p:cNvPr>
          <p:cNvSpPr/>
          <p:nvPr/>
        </p:nvSpPr>
        <p:spPr bwMode="auto">
          <a:xfrm>
            <a:off x="1165370" y="4591050"/>
            <a:ext cx="7521429" cy="666750"/>
          </a:xfrm>
          <a:prstGeom prst="roundRect">
            <a:avLst/>
          </a:prstGeom>
          <a:solidFill>
            <a:schemeClr val="bg1">
              <a:alpha val="40025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eaLnBrk="0" hangingPunct="0">
              <a:spcBef>
                <a:spcPts val="0"/>
              </a:spcBef>
            </a:pPr>
            <a:r>
              <a:rPr lang="en-US" sz="23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Change the language of addiction to </a:t>
            </a:r>
            <a:r>
              <a:rPr lang="en-US" sz="2300" b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reduce stigma</a:t>
            </a:r>
            <a:endParaRPr lang="en-US" sz="2300" b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88DB93C-86F0-C37E-FDE2-D40137FB7E58}"/>
              </a:ext>
            </a:extLst>
          </p:cNvPr>
          <p:cNvSpPr/>
          <p:nvPr/>
        </p:nvSpPr>
        <p:spPr bwMode="auto">
          <a:xfrm>
            <a:off x="381000" y="2677565"/>
            <a:ext cx="649224" cy="645620"/>
          </a:xfrm>
          <a:prstGeom prst="ellipse">
            <a:avLst/>
          </a:prstGeom>
          <a:solidFill>
            <a:schemeClr val="bg1">
              <a:alpha val="40025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20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Osaka" pitchFamily="-64" charset="-128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02D4783-A60A-5B28-7CD2-A5AC716CBF0D}"/>
              </a:ext>
            </a:extLst>
          </p:cNvPr>
          <p:cNvSpPr/>
          <p:nvPr/>
        </p:nvSpPr>
        <p:spPr bwMode="auto">
          <a:xfrm>
            <a:off x="381000" y="3618635"/>
            <a:ext cx="649224" cy="645620"/>
          </a:xfrm>
          <a:prstGeom prst="ellipse">
            <a:avLst/>
          </a:prstGeom>
          <a:solidFill>
            <a:schemeClr val="bg1">
              <a:alpha val="84997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2000" b="1" dirty="0">
                <a:latin typeface="Arial" panose="020B0604020202020204" pitchFamily="34" charset="0"/>
                <a:ea typeface="Osaka" pitchFamily="-64" charset="-128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9AC12BE-0045-82FD-DF74-543634F77B0B}"/>
              </a:ext>
            </a:extLst>
          </p:cNvPr>
          <p:cNvSpPr/>
          <p:nvPr/>
        </p:nvSpPr>
        <p:spPr bwMode="auto">
          <a:xfrm>
            <a:off x="381000" y="4601615"/>
            <a:ext cx="649224" cy="645620"/>
          </a:xfrm>
          <a:prstGeom prst="ellipse">
            <a:avLst/>
          </a:prstGeom>
          <a:solidFill>
            <a:schemeClr val="bg1">
              <a:alpha val="40025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20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Osaka" pitchFamily="-64" charset="-128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676D8A4-70EB-A123-DC71-8AF2EAA1D333}"/>
              </a:ext>
            </a:extLst>
          </p:cNvPr>
          <p:cNvSpPr txBox="1"/>
          <p:nvPr/>
        </p:nvSpPr>
        <p:spPr>
          <a:xfrm>
            <a:off x="381000" y="780871"/>
            <a:ext cx="3810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+mj-lt"/>
              </a:rPr>
              <a:t>What We All Can Do:</a:t>
            </a:r>
          </a:p>
        </p:txBody>
      </p:sp>
    </p:spTree>
    <p:extLst>
      <p:ext uri="{BB962C8B-B14F-4D97-AF65-F5344CB8AC3E}">
        <p14:creationId xmlns:p14="http://schemas.microsoft.com/office/powerpoint/2010/main" val="107916210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98039A79-542A-739A-A9AC-2833A44807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</p:spPr>
      </p:pic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D1CD7902-2259-456D-FA1A-99E5BF1D8B3A}"/>
              </a:ext>
            </a:extLst>
          </p:cNvPr>
          <p:cNvSpPr/>
          <p:nvPr/>
        </p:nvSpPr>
        <p:spPr bwMode="auto">
          <a:xfrm>
            <a:off x="152400" y="208236"/>
            <a:ext cx="4343400" cy="2763564"/>
          </a:xfrm>
          <a:prstGeom prst="roundRect">
            <a:avLst/>
          </a:prstGeom>
          <a:solidFill>
            <a:schemeClr val="bg1">
              <a:alpha val="67402"/>
            </a:scheme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40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C00000"/>
                </a:solidFill>
                <a:latin typeface="+mj-lt"/>
              </a:rPr>
              <a:t>Overdose Prevention:</a:t>
            </a:r>
          </a:p>
          <a:p>
            <a:pPr marL="460375" indent="-230188">
              <a:spcBef>
                <a:spcPts val="4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Be aware of counterfeit pills, heroin</a:t>
            </a:r>
          </a:p>
          <a:p>
            <a:pPr marL="460375" indent="-230188">
              <a:spcBef>
                <a:spcPts val="4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Don’t use alone</a:t>
            </a:r>
          </a:p>
          <a:p>
            <a:pPr marL="460375" indent="-230188">
              <a:spcBef>
                <a:spcPts val="4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Start with a little to assess effect</a:t>
            </a:r>
          </a:p>
          <a:p>
            <a:pPr marL="460375" indent="-230188">
              <a:spcBef>
                <a:spcPts val="4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Avoid polysubstance use (especially with benzodiazepines)</a:t>
            </a:r>
          </a:p>
          <a:p>
            <a:pPr marL="460375" indent="-230188">
              <a:spcBef>
                <a:spcPts val="4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Call 911 in event of overdose</a:t>
            </a:r>
          </a:p>
          <a:p>
            <a:pPr marL="460375" indent="-230188">
              <a:spcBef>
                <a:spcPts val="4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latin typeface="+mj-lt"/>
              </a:rPr>
              <a:t>Carry naloxone!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243FD647-BEBE-58F3-3AF5-85266967BC26}"/>
              </a:ext>
            </a:extLst>
          </p:cNvPr>
          <p:cNvSpPr/>
          <p:nvPr/>
        </p:nvSpPr>
        <p:spPr bwMode="auto">
          <a:xfrm>
            <a:off x="4640317" y="217761"/>
            <a:ext cx="4343400" cy="2763564"/>
          </a:xfrm>
          <a:prstGeom prst="roundRect">
            <a:avLst/>
          </a:prstGeom>
          <a:solidFill>
            <a:schemeClr val="bg1">
              <a:alpha val="67402"/>
            </a:scheme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40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C00000"/>
                </a:solidFill>
                <a:latin typeface="+mj-lt"/>
              </a:rPr>
              <a:t>Harm Reduction:</a:t>
            </a:r>
          </a:p>
          <a:p>
            <a:pPr marL="460375" indent="-230188">
              <a:spcBef>
                <a:spcPts val="4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Even when youth aren’t ready or able to stop substance use, we can offer:</a:t>
            </a:r>
          </a:p>
          <a:p>
            <a:pPr marL="808038" lvl="1" indent="-179388">
              <a:spcBef>
                <a:spcPts val="200"/>
              </a:spcBef>
              <a:spcAft>
                <a:spcPts val="0"/>
              </a:spcAft>
              <a:buFont typeface="System Font Regular"/>
              <a:buChar char="-"/>
            </a:pPr>
            <a:r>
              <a:rPr lang="en-US" sz="1600" dirty="0">
                <a:latin typeface="+mj-lt"/>
              </a:rPr>
              <a:t>HIV testing and </a:t>
            </a:r>
            <a:r>
              <a:rPr lang="en-US" sz="1600" dirty="0" err="1">
                <a:latin typeface="+mj-lt"/>
              </a:rPr>
              <a:t>PrEP</a:t>
            </a:r>
            <a:endParaRPr lang="en-US" sz="1600" dirty="0">
              <a:latin typeface="+mj-lt"/>
            </a:endParaRPr>
          </a:p>
          <a:p>
            <a:pPr marL="808038" lvl="1" indent="-179388">
              <a:spcBef>
                <a:spcPts val="200"/>
              </a:spcBef>
              <a:spcAft>
                <a:spcPts val="0"/>
              </a:spcAft>
              <a:buFont typeface="System Font Regular"/>
              <a:buChar char="-"/>
            </a:pPr>
            <a:r>
              <a:rPr lang="en-US" sz="1600" dirty="0">
                <a:latin typeface="+mj-lt"/>
              </a:rPr>
              <a:t>HCV testing and treatment</a:t>
            </a:r>
          </a:p>
          <a:p>
            <a:pPr marL="808038" lvl="1" indent="-179388">
              <a:spcBef>
                <a:spcPts val="200"/>
              </a:spcBef>
              <a:spcAft>
                <a:spcPts val="0"/>
              </a:spcAft>
              <a:buFont typeface="System Font Regular"/>
              <a:buChar char="-"/>
            </a:pPr>
            <a:r>
              <a:rPr lang="en-US" sz="1600" dirty="0">
                <a:latin typeface="+mj-lt"/>
              </a:rPr>
              <a:t>Syringe exchange, education on safe injection</a:t>
            </a:r>
          </a:p>
          <a:p>
            <a:pPr marL="460375" indent="-230188">
              <a:spcBef>
                <a:spcPts val="4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Services keep youth safe and build trust with you as a clinician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8321919-692D-2BC3-8ADC-77D03CCB23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4600" y="6442502"/>
            <a:ext cx="281940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b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9pPr>
          </a:lstStyle>
          <a:p>
            <a:pPr algn="r"/>
            <a:r>
              <a:rPr lang="en-US" sz="1050" dirty="0">
                <a:latin typeface="Arial"/>
                <a:cs typeface="Arial"/>
              </a:rPr>
              <a:t>Robinson CA, Wilson JD. </a:t>
            </a:r>
            <a:r>
              <a:rPr lang="en-US" sz="1050" i="1" dirty="0">
                <a:latin typeface="Arial"/>
                <a:cs typeface="Arial"/>
              </a:rPr>
              <a:t>Pediatrics</a:t>
            </a:r>
            <a:r>
              <a:rPr lang="en-US" sz="1050" dirty="0">
                <a:latin typeface="Arial"/>
                <a:cs typeface="Arial"/>
              </a:rPr>
              <a:t>. 2020;145(Suppl 2):S153-S164</a:t>
            </a:r>
          </a:p>
        </p:txBody>
      </p:sp>
    </p:spTree>
    <p:extLst>
      <p:ext uri="{BB962C8B-B14F-4D97-AF65-F5344CB8AC3E}">
        <p14:creationId xmlns:p14="http://schemas.microsoft.com/office/powerpoint/2010/main" val="87334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5EFA784-4EBF-9987-1E2C-569A2C7A6EB6}"/>
              </a:ext>
            </a:extLst>
          </p:cNvPr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2">
              <a:lumMod val="85000"/>
              <a:lumOff val="1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Osaka" pitchFamily="-64" charset="-128"/>
              <a:cs typeface="Osaka" pitchFamily="-64" charset="-128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4AD3BF-DF63-B957-3A27-09D07B8BB3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text, indoor, floor, toothbrush&#10;&#10;Description automatically generated">
            <a:extLst>
              <a:ext uri="{FF2B5EF4-FFF2-40B4-BE49-F238E27FC236}">
                <a16:creationId xmlns:a16="http://schemas.microsoft.com/office/drawing/2014/main" id="{63A4827E-DE04-C3D2-E0EA-7F7D957514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857250"/>
            <a:ext cx="9144001" cy="51435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8C061E0-C4F2-15F0-EC28-EFDEC0DE8FBF}"/>
              </a:ext>
            </a:extLst>
          </p:cNvPr>
          <p:cNvSpPr txBox="1"/>
          <p:nvPr/>
        </p:nvSpPr>
        <p:spPr>
          <a:xfrm>
            <a:off x="1" y="99060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+mj-lt"/>
              </a:rPr>
              <a:t>Fentanyl Test Strips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4FC0810-6CB8-EE1E-37B7-AF6FFCC08E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0" y="5379178"/>
            <a:ext cx="5943600" cy="577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9pPr>
          </a:lstStyle>
          <a:p>
            <a:pPr algn="r"/>
            <a:r>
              <a:rPr lang="en-US" sz="1050" dirty="0">
                <a:solidFill>
                  <a:schemeClr val="bg1"/>
                </a:solidFill>
                <a:latin typeface="Arial"/>
                <a:cs typeface="Arial"/>
              </a:rPr>
              <a:t>Photo: Photo: Stephen Crocker/Brown University</a:t>
            </a:r>
          </a:p>
          <a:p>
            <a:pPr algn="r"/>
            <a:r>
              <a:rPr lang="en-US" sz="1050" dirty="0">
                <a:solidFill>
                  <a:schemeClr val="bg1"/>
                </a:solidFill>
                <a:latin typeface="Arial"/>
                <a:cs typeface="Arial"/>
              </a:rPr>
              <a:t>JE Goldman, et al. </a:t>
            </a:r>
            <a:r>
              <a:rPr lang="en-US" sz="1050" i="1" dirty="0">
                <a:solidFill>
                  <a:schemeClr val="bg1"/>
                </a:solidFill>
                <a:latin typeface="Arial"/>
                <a:cs typeface="Arial"/>
              </a:rPr>
              <a:t>Harm </a:t>
            </a:r>
            <a:r>
              <a:rPr lang="en-US" sz="1050" i="1" dirty="0" err="1">
                <a:solidFill>
                  <a:schemeClr val="bg1"/>
                </a:solidFill>
                <a:latin typeface="Arial"/>
                <a:cs typeface="Arial"/>
              </a:rPr>
              <a:t>Reduct</a:t>
            </a:r>
            <a:r>
              <a:rPr lang="en-US" sz="1050" i="1" dirty="0">
                <a:solidFill>
                  <a:schemeClr val="bg1"/>
                </a:solidFill>
                <a:latin typeface="Arial"/>
                <a:cs typeface="Arial"/>
              </a:rPr>
              <a:t> J.</a:t>
            </a:r>
            <a:r>
              <a:rPr lang="en-US" sz="1050" dirty="0">
                <a:solidFill>
                  <a:schemeClr val="bg1"/>
                </a:solidFill>
                <a:latin typeface="Arial"/>
                <a:cs typeface="Arial"/>
              </a:rPr>
              <a:t> 2019; 8;16(1):3</a:t>
            </a:r>
          </a:p>
          <a:p>
            <a:pPr algn="r"/>
            <a:r>
              <a:rPr lang="en-US" sz="1050" dirty="0">
                <a:solidFill>
                  <a:schemeClr val="bg1"/>
                </a:solidFill>
                <a:latin typeface="Arial"/>
                <a:cs typeface="Arial"/>
              </a:rPr>
              <a:t>US CDC, 2022. Available at: https://</a:t>
            </a:r>
            <a:r>
              <a:rPr lang="en-US" sz="1050" dirty="0" err="1">
                <a:solidFill>
                  <a:schemeClr val="bg1"/>
                </a:solidFill>
                <a:latin typeface="Arial"/>
                <a:cs typeface="Arial"/>
              </a:rPr>
              <a:t>www.cdc.gov</a:t>
            </a:r>
            <a:r>
              <a:rPr lang="en-US" sz="1050" dirty="0">
                <a:solidFill>
                  <a:schemeClr val="bg1"/>
                </a:solidFill>
                <a:latin typeface="Arial"/>
                <a:cs typeface="Arial"/>
              </a:rPr>
              <a:t>/</a:t>
            </a:r>
            <a:r>
              <a:rPr lang="en-US" sz="1050" dirty="0" err="1">
                <a:solidFill>
                  <a:schemeClr val="bg1"/>
                </a:solidFill>
                <a:latin typeface="Arial"/>
                <a:cs typeface="Arial"/>
              </a:rPr>
              <a:t>stopoverdose</a:t>
            </a:r>
            <a:r>
              <a:rPr lang="en-US" sz="1050" dirty="0">
                <a:solidFill>
                  <a:schemeClr val="bg1"/>
                </a:solidFill>
                <a:latin typeface="Arial"/>
                <a:cs typeface="Arial"/>
              </a:rPr>
              <a:t>/fentanyl/fentanyl-test-</a:t>
            </a:r>
            <a:r>
              <a:rPr lang="en-US" sz="1050" dirty="0" err="1">
                <a:solidFill>
                  <a:schemeClr val="bg1"/>
                </a:solidFill>
                <a:latin typeface="Arial"/>
                <a:cs typeface="Arial"/>
              </a:rPr>
              <a:t>strips.html</a:t>
            </a:r>
            <a:endParaRPr lang="en-US" sz="105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A390ED34-B83B-A7D8-CBE1-A6C6C242B646}"/>
              </a:ext>
            </a:extLst>
          </p:cNvPr>
          <p:cNvSpPr/>
          <p:nvPr/>
        </p:nvSpPr>
        <p:spPr bwMode="auto">
          <a:xfrm>
            <a:off x="152400" y="2895600"/>
            <a:ext cx="3048000" cy="2743200"/>
          </a:xfrm>
          <a:prstGeom prst="roundRect">
            <a:avLst/>
          </a:prstGeom>
          <a:solidFill>
            <a:schemeClr val="bg1">
              <a:alpha val="67402"/>
            </a:scheme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marL="288925" indent="-276225"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650" dirty="0">
                <a:latin typeface="+mj-lt"/>
              </a:rPr>
              <a:t>Add small amount of drug to clean, dry container</a:t>
            </a:r>
          </a:p>
          <a:p>
            <a:pPr marL="288925" indent="-276225"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650" dirty="0">
                <a:latin typeface="+mj-lt"/>
              </a:rPr>
              <a:t>Add ½ tsp of water &amp; mix</a:t>
            </a:r>
          </a:p>
          <a:p>
            <a:pPr marL="288925" indent="-276225"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650" dirty="0">
                <a:latin typeface="+mj-lt"/>
              </a:rPr>
              <a:t>Dip waxy end for 15 sec</a:t>
            </a:r>
          </a:p>
          <a:p>
            <a:pPr marL="288925" indent="-276225"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650" dirty="0">
                <a:latin typeface="+mj-lt"/>
              </a:rPr>
              <a:t>Remove, place on a flat surface for 2 min</a:t>
            </a:r>
          </a:p>
        </p:txBody>
      </p:sp>
    </p:spTree>
    <p:extLst>
      <p:ext uri="{BB962C8B-B14F-4D97-AF65-F5344CB8AC3E}">
        <p14:creationId xmlns:p14="http://schemas.microsoft.com/office/powerpoint/2010/main" val="1251840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2" descr="A picture containing device, blurry, control panel&#10;&#10;Description automatically generated">
            <a:extLst>
              <a:ext uri="{FF2B5EF4-FFF2-40B4-BE49-F238E27FC236}">
                <a16:creationId xmlns:a16="http://schemas.microsoft.com/office/drawing/2014/main" id="{F2C09367-01A2-0413-F3E3-FEC46779F1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06B6DEF-0310-6086-A8F7-06F6D701B095}"/>
              </a:ext>
            </a:extLst>
          </p:cNvPr>
          <p:cNvSpPr/>
          <p:nvPr/>
        </p:nvSpPr>
        <p:spPr bwMode="auto">
          <a:xfrm>
            <a:off x="1165370" y="2667000"/>
            <a:ext cx="7521429" cy="666750"/>
          </a:xfrm>
          <a:prstGeom prst="roundRect">
            <a:avLst/>
          </a:prstGeom>
          <a:solidFill>
            <a:schemeClr val="bg1">
              <a:alpha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eaLnBrk="0" hangingPunct="0">
              <a:spcBef>
                <a:spcPts val="0"/>
              </a:spcBef>
            </a:pPr>
            <a:r>
              <a:rPr lang="en-US" sz="23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Screen for substance use and refer for treatment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763B9B74-A30E-C48A-BDFE-62358BCFB1C1}"/>
              </a:ext>
            </a:extLst>
          </p:cNvPr>
          <p:cNvSpPr/>
          <p:nvPr/>
        </p:nvSpPr>
        <p:spPr bwMode="auto">
          <a:xfrm>
            <a:off x="1165370" y="3608070"/>
            <a:ext cx="7521429" cy="666750"/>
          </a:xfrm>
          <a:prstGeom prst="roundRect">
            <a:avLst/>
          </a:prstGeom>
          <a:solidFill>
            <a:schemeClr val="bg1">
              <a:alpha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en-US" sz="23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Discuss overdose prevention and harm reduction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BA53BB09-7251-C113-15F3-8654751227FB}"/>
              </a:ext>
            </a:extLst>
          </p:cNvPr>
          <p:cNvSpPr/>
          <p:nvPr/>
        </p:nvSpPr>
        <p:spPr bwMode="auto">
          <a:xfrm>
            <a:off x="1165370" y="4591050"/>
            <a:ext cx="7521429" cy="666750"/>
          </a:xfrm>
          <a:prstGeom prst="roundRect">
            <a:avLst/>
          </a:prstGeom>
          <a:solidFill>
            <a:schemeClr val="bg1">
              <a:alpha val="84997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eaLnBrk="0" hangingPunct="0">
              <a:spcBef>
                <a:spcPts val="0"/>
              </a:spcBef>
            </a:pPr>
            <a:r>
              <a:rPr lang="en-US" sz="2300" b="1" dirty="0">
                <a:latin typeface="Arial" panose="020B0604020202020204" pitchFamily="34" charset="0"/>
                <a:cs typeface="Arial" panose="020B0604020202020204" pitchFamily="34" charset="0"/>
              </a:rPr>
              <a:t>Change the language of addiction to </a:t>
            </a:r>
            <a:r>
              <a:rPr lang="en-US" sz="2300" b="1">
                <a:latin typeface="Arial" panose="020B0604020202020204" pitchFamily="34" charset="0"/>
                <a:cs typeface="Arial" panose="020B0604020202020204" pitchFamily="34" charset="0"/>
              </a:rPr>
              <a:t>reduce stigma</a:t>
            </a:r>
            <a:endParaRPr lang="en-US" sz="2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88DB93C-86F0-C37E-FDE2-D40137FB7E58}"/>
              </a:ext>
            </a:extLst>
          </p:cNvPr>
          <p:cNvSpPr/>
          <p:nvPr/>
        </p:nvSpPr>
        <p:spPr bwMode="auto">
          <a:xfrm>
            <a:off x="381000" y="2677565"/>
            <a:ext cx="649224" cy="645620"/>
          </a:xfrm>
          <a:prstGeom prst="ellipse">
            <a:avLst/>
          </a:prstGeom>
          <a:solidFill>
            <a:schemeClr val="bg1">
              <a:alpha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20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Osaka" pitchFamily="-64" charset="-128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02D4783-A60A-5B28-7CD2-A5AC716CBF0D}"/>
              </a:ext>
            </a:extLst>
          </p:cNvPr>
          <p:cNvSpPr/>
          <p:nvPr/>
        </p:nvSpPr>
        <p:spPr bwMode="auto">
          <a:xfrm>
            <a:off x="381000" y="3618635"/>
            <a:ext cx="649224" cy="645620"/>
          </a:xfrm>
          <a:prstGeom prst="ellipse">
            <a:avLst/>
          </a:prstGeom>
          <a:solidFill>
            <a:schemeClr val="bg1">
              <a:alpha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20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Osaka" pitchFamily="-64" charset="-128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9AC12BE-0045-82FD-DF74-543634F77B0B}"/>
              </a:ext>
            </a:extLst>
          </p:cNvPr>
          <p:cNvSpPr/>
          <p:nvPr/>
        </p:nvSpPr>
        <p:spPr bwMode="auto">
          <a:xfrm>
            <a:off x="381000" y="4601615"/>
            <a:ext cx="649224" cy="645620"/>
          </a:xfrm>
          <a:prstGeom prst="ellipse">
            <a:avLst/>
          </a:prstGeom>
          <a:solidFill>
            <a:schemeClr val="bg1">
              <a:alpha val="84997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2000" b="1" dirty="0">
                <a:latin typeface="Arial" panose="020B0604020202020204" pitchFamily="34" charset="0"/>
                <a:ea typeface="Osaka" pitchFamily="-64" charset="-128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676D8A4-70EB-A123-DC71-8AF2EAA1D333}"/>
              </a:ext>
            </a:extLst>
          </p:cNvPr>
          <p:cNvSpPr txBox="1"/>
          <p:nvPr/>
        </p:nvSpPr>
        <p:spPr>
          <a:xfrm>
            <a:off x="381000" y="780871"/>
            <a:ext cx="3810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+mj-lt"/>
              </a:rPr>
              <a:t>What We All Can Do:</a:t>
            </a:r>
          </a:p>
        </p:txBody>
      </p:sp>
    </p:spTree>
    <p:extLst>
      <p:ext uri="{BB962C8B-B14F-4D97-AF65-F5344CB8AC3E}">
        <p14:creationId xmlns:p14="http://schemas.microsoft.com/office/powerpoint/2010/main" val="209503970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F793AFB-6C97-EE51-2562-F5FCBA2992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1830" cy="6858000"/>
          </a:xfrm>
        </p:spPr>
      </p:pic>
      <p:graphicFrame>
        <p:nvGraphicFramePr>
          <p:cNvPr id="13" name="Content Placeholder 4">
            <a:extLst>
              <a:ext uri="{FF2B5EF4-FFF2-40B4-BE49-F238E27FC236}">
                <a16:creationId xmlns:a16="http://schemas.microsoft.com/office/drawing/2014/main" id="{D2208BA5-E5B7-6E0A-4A61-02A8F1A7E86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25248940"/>
              </p:ext>
            </p:extLst>
          </p:nvPr>
        </p:nvGraphicFramePr>
        <p:xfrm>
          <a:off x="1143000" y="1316259"/>
          <a:ext cx="6858000" cy="4225482"/>
        </p:xfrm>
        <a:graphic>
          <a:graphicData uri="http://schemas.openxmlformats.org/drawingml/2006/table">
            <a:tbl>
              <a:tblPr firstRow="1" bandRow="1">
                <a:tableStyleId>{EB344D84-9AFB-497E-A393-DC336BA19D2E}</a:tableStyleId>
              </a:tblPr>
              <a:tblGrid>
                <a:gridCol w="26584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995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69498">
                <a:tc>
                  <a:txBody>
                    <a:bodyPr/>
                    <a:lstStyle/>
                    <a:p>
                      <a:r>
                        <a:rPr lang="en-US" sz="1800" baseline="0" dirty="0">
                          <a:solidFill>
                            <a:schemeClr val="tx1"/>
                          </a:solidFill>
                        </a:rPr>
                        <a:t>Problematic Terms</a:t>
                      </a:r>
                      <a:endParaRPr lang="en-US" sz="1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Preferable Terms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9498">
                <a:tc>
                  <a:txBody>
                    <a:bodyPr/>
                    <a:lstStyle/>
                    <a:p>
                      <a:r>
                        <a:rPr lang="en-US" sz="1800" dirty="0"/>
                        <a:t>“Junkie”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“Person with substance use disorder”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9498">
                <a:tc>
                  <a:txBody>
                    <a:bodyPr/>
                    <a:lstStyle/>
                    <a:p>
                      <a:r>
                        <a:rPr lang="en-US" sz="1800" dirty="0"/>
                        <a:t>“Druggie”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“Person with substance use disorder”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9498">
                <a:tc>
                  <a:txBody>
                    <a:bodyPr/>
                    <a:lstStyle/>
                    <a:p>
                      <a:r>
                        <a:rPr lang="en-US" sz="1800" dirty="0"/>
                        <a:t>“Addict”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“Person with substance use disorder”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9498">
                <a:tc>
                  <a:txBody>
                    <a:bodyPr/>
                    <a:lstStyle/>
                    <a:p>
                      <a:r>
                        <a:rPr lang="en-US" sz="1800" dirty="0"/>
                        <a:t>“Substance abuser”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“Person with substance use disorder”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9498">
                <a:tc>
                  <a:txBody>
                    <a:bodyPr/>
                    <a:lstStyle/>
                    <a:p>
                      <a:r>
                        <a:rPr lang="en-US" sz="1800" dirty="0"/>
                        <a:t>“Substance abuse”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“Substance use”, “substance misuse”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9498">
                <a:tc>
                  <a:txBody>
                    <a:bodyPr/>
                    <a:lstStyle/>
                    <a:p>
                      <a:r>
                        <a:rPr lang="en-US" sz="1800" dirty="0"/>
                        <a:t>“Clean”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“In recovery”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69498">
                <a:tc>
                  <a:txBody>
                    <a:bodyPr/>
                    <a:lstStyle/>
                    <a:p>
                      <a:r>
                        <a:rPr lang="en-US" sz="1800" dirty="0"/>
                        <a:t>“Replacement therapy</a:t>
                      </a:r>
                      <a:r>
                        <a:rPr lang="en-US" sz="1800" baseline="0" dirty="0"/>
                        <a:t>”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aseline="0" dirty="0"/>
                        <a:t>“Treatment” (buprenorphine)</a:t>
                      </a:r>
                      <a:endParaRPr lang="en-US" sz="180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69498">
                <a:tc>
                  <a:txBody>
                    <a:bodyPr/>
                    <a:lstStyle/>
                    <a:p>
                      <a:r>
                        <a:rPr lang="en-US" sz="1800" dirty="0"/>
                        <a:t>“Born addicted</a:t>
                      </a:r>
                      <a:r>
                        <a:rPr lang="en-US" sz="1800" baseline="0" dirty="0"/>
                        <a:t>”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aseline="0" dirty="0"/>
                        <a:t>“Born substance-exposed”</a:t>
                      </a:r>
                      <a:endParaRPr lang="en-US" sz="180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FD3EC9F6-9342-7617-12D9-03A298D80D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262592"/>
            <a:ext cx="2438400" cy="577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b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9pPr>
          </a:lstStyle>
          <a:p>
            <a:r>
              <a:rPr lang="en-US" sz="1050" dirty="0">
                <a:latin typeface="Arial"/>
                <a:cs typeface="Arial"/>
              </a:rPr>
              <a:t>Committee on Substance Use and Prevention. </a:t>
            </a:r>
            <a:r>
              <a:rPr lang="en-US" sz="1050" i="1" dirty="0">
                <a:latin typeface="Arial"/>
                <a:cs typeface="Arial"/>
              </a:rPr>
              <a:t>Pediatrics</a:t>
            </a:r>
            <a:r>
              <a:rPr lang="en-US" sz="1050" dirty="0">
                <a:latin typeface="Arial"/>
                <a:cs typeface="Arial"/>
              </a:rPr>
              <a:t>. 2022;149(6):e2022057529</a:t>
            </a:r>
          </a:p>
        </p:txBody>
      </p:sp>
    </p:spTree>
    <p:extLst>
      <p:ext uri="{BB962C8B-B14F-4D97-AF65-F5344CB8AC3E}">
        <p14:creationId xmlns:p14="http://schemas.microsoft.com/office/powerpoint/2010/main" val="504377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2" descr="A picture containing device, blurry, control panel&#10;&#10;Description automatically generated">
            <a:extLst>
              <a:ext uri="{FF2B5EF4-FFF2-40B4-BE49-F238E27FC236}">
                <a16:creationId xmlns:a16="http://schemas.microsoft.com/office/drawing/2014/main" id="{F2C09367-01A2-0413-F3E3-FEC46779F1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06B6DEF-0310-6086-A8F7-06F6D701B095}"/>
              </a:ext>
            </a:extLst>
          </p:cNvPr>
          <p:cNvSpPr/>
          <p:nvPr/>
        </p:nvSpPr>
        <p:spPr bwMode="auto">
          <a:xfrm>
            <a:off x="1165370" y="2667000"/>
            <a:ext cx="7521429" cy="666750"/>
          </a:xfrm>
          <a:prstGeom prst="roundRect">
            <a:avLst/>
          </a:prstGeom>
          <a:solidFill>
            <a:schemeClr val="bg1">
              <a:alpha val="84997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eaLnBrk="0" hangingPunct="0">
              <a:spcBef>
                <a:spcPts val="0"/>
              </a:spcBef>
            </a:pPr>
            <a:r>
              <a:rPr lang="en-US" sz="2300" b="1" dirty="0">
                <a:latin typeface="Arial" panose="020B0604020202020204" pitchFamily="34" charset="0"/>
                <a:cs typeface="Arial" panose="020B0604020202020204" pitchFamily="34" charset="0"/>
              </a:rPr>
              <a:t>Screen for substance use and refer for treatment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763B9B74-A30E-C48A-BDFE-62358BCFB1C1}"/>
              </a:ext>
            </a:extLst>
          </p:cNvPr>
          <p:cNvSpPr/>
          <p:nvPr/>
        </p:nvSpPr>
        <p:spPr bwMode="auto">
          <a:xfrm>
            <a:off x="1165370" y="3608070"/>
            <a:ext cx="7521429" cy="666750"/>
          </a:xfrm>
          <a:prstGeom prst="roundRect">
            <a:avLst/>
          </a:prstGeom>
          <a:solidFill>
            <a:schemeClr val="bg1">
              <a:alpha val="84997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en-US" sz="2300" b="1" dirty="0">
                <a:latin typeface="Arial" panose="020B0604020202020204" pitchFamily="34" charset="0"/>
                <a:cs typeface="Arial" panose="020B0604020202020204" pitchFamily="34" charset="0"/>
              </a:rPr>
              <a:t>Discuss overdose prevention and harm reduction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BA53BB09-7251-C113-15F3-8654751227FB}"/>
              </a:ext>
            </a:extLst>
          </p:cNvPr>
          <p:cNvSpPr/>
          <p:nvPr/>
        </p:nvSpPr>
        <p:spPr bwMode="auto">
          <a:xfrm>
            <a:off x="1165370" y="4591050"/>
            <a:ext cx="7521429" cy="666750"/>
          </a:xfrm>
          <a:prstGeom prst="roundRect">
            <a:avLst/>
          </a:prstGeom>
          <a:solidFill>
            <a:schemeClr val="bg1">
              <a:alpha val="84997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eaLnBrk="0" hangingPunct="0">
              <a:spcBef>
                <a:spcPts val="0"/>
              </a:spcBef>
            </a:pPr>
            <a:r>
              <a:rPr lang="en-US" sz="2300" b="1" dirty="0">
                <a:latin typeface="Arial" panose="020B0604020202020204" pitchFamily="34" charset="0"/>
                <a:cs typeface="Arial" panose="020B0604020202020204" pitchFamily="34" charset="0"/>
              </a:rPr>
              <a:t>Change the language of addiction to </a:t>
            </a:r>
            <a:r>
              <a:rPr lang="en-US" sz="2300" b="1">
                <a:latin typeface="Arial" panose="020B0604020202020204" pitchFamily="34" charset="0"/>
                <a:cs typeface="Arial" panose="020B0604020202020204" pitchFamily="34" charset="0"/>
              </a:rPr>
              <a:t>reduce stigma</a:t>
            </a:r>
            <a:endParaRPr lang="en-US" sz="2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88DB93C-86F0-C37E-FDE2-D40137FB7E58}"/>
              </a:ext>
            </a:extLst>
          </p:cNvPr>
          <p:cNvSpPr/>
          <p:nvPr/>
        </p:nvSpPr>
        <p:spPr bwMode="auto">
          <a:xfrm>
            <a:off x="381000" y="2677565"/>
            <a:ext cx="649224" cy="645620"/>
          </a:xfrm>
          <a:prstGeom prst="ellipse">
            <a:avLst/>
          </a:prstGeom>
          <a:solidFill>
            <a:schemeClr val="bg1">
              <a:alpha val="84997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2000" b="1" dirty="0">
                <a:latin typeface="Arial" panose="020B0604020202020204" pitchFamily="34" charset="0"/>
                <a:ea typeface="Osaka" pitchFamily="-64" charset="-128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02D4783-A60A-5B28-7CD2-A5AC716CBF0D}"/>
              </a:ext>
            </a:extLst>
          </p:cNvPr>
          <p:cNvSpPr/>
          <p:nvPr/>
        </p:nvSpPr>
        <p:spPr bwMode="auto">
          <a:xfrm>
            <a:off x="381000" y="3618635"/>
            <a:ext cx="649224" cy="645620"/>
          </a:xfrm>
          <a:prstGeom prst="ellipse">
            <a:avLst/>
          </a:prstGeom>
          <a:solidFill>
            <a:schemeClr val="bg1">
              <a:alpha val="84997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2000" b="1" dirty="0">
                <a:latin typeface="Arial" panose="020B0604020202020204" pitchFamily="34" charset="0"/>
                <a:ea typeface="Osaka" pitchFamily="-64" charset="-128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9AC12BE-0045-82FD-DF74-543634F77B0B}"/>
              </a:ext>
            </a:extLst>
          </p:cNvPr>
          <p:cNvSpPr/>
          <p:nvPr/>
        </p:nvSpPr>
        <p:spPr bwMode="auto">
          <a:xfrm>
            <a:off x="381000" y="4601615"/>
            <a:ext cx="649224" cy="645620"/>
          </a:xfrm>
          <a:prstGeom prst="ellipse">
            <a:avLst/>
          </a:prstGeom>
          <a:solidFill>
            <a:schemeClr val="bg1">
              <a:alpha val="84997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2000" b="1" dirty="0">
                <a:latin typeface="Arial" panose="020B0604020202020204" pitchFamily="34" charset="0"/>
                <a:ea typeface="Osaka" pitchFamily="-64" charset="-128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676D8A4-70EB-A123-DC71-8AF2EAA1D333}"/>
              </a:ext>
            </a:extLst>
          </p:cNvPr>
          <p:cNvSpPr txBox="1"/>
          <p:nvPr/>
        </p:nvSpPr>
        <p:spPr>
          <a:xfrm>
            <a:off x="381000" y="780871"/>
            <a:ext cx="3810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+mj-lt"/>
              </a:rPr>
              <a:t>What We All Can Do:</a:t>
            </a:r>
          </a:p>
        </p:txBody>
      </p:sp>
    </p:spTree>
    <p:extLst>
      <p:ext uri="{BB962C8B-B14F-4D97-AF65-F5344CB8AC3E}">
        <p14:creationId xmlns:p14="http://schemas.microsoft.com/office/powerpoint/2010/main" val="368270574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84B3EF0F-D659-D301-F070-92E89A372271}"/>
              </a:ext>
            </a:extLst>
          </p:cNvPr>
          <p:cNvSpPr/>
          <p:nvPr/>
        </p:nvSpPr>
        <p:spPr bwMode="auto">
          <a:xfrm>
            <a:off x="1831181" y="2362200"/>
            <a:ext cx="5481637" cy="1981200"/>
          </a:xfrm>
          <a:prstGeom prst="roundRect">
            <a:avLst/>
          </a:prstGeom>
          <a:gradFill flip="none" rotWithShape="1">
            <a:gsLst>
              <a:gs pos="0">
                <a:srgbClr val="E5F6F9"/>
              </a:gs>
              <a:gs pos="100000">
                <a:schemeClr val="accent1">
                  <a:lumMod val="90000"/>
                </a:schemeClr>
              </a:gs>
            </a:gsLst>
            <a:lin ang="54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marL="94058">
              <a:spcBef>
                <a:spcPts val="600"/>
              </a:spcBef>
            </a:pPr>
            <a:r>
              <a:rPr lang="en-US" b="1" dirty="0">
                <a:latin typeface="Arial" charset="0"/>
                <a:ea typeface="Arial" charset="0"/>
                <a:cs typeface="Arial" charset="0"/>
              </a:rPr>
              <a:t>Email: </a:t>
            </a:r>
            <a:r>
              <a:rPr lang="en-US" altLang="en-US" dirty="0" err="1">
                <a:latin typeface="Arial" pitchFamily="34" charset="0"/>
              </a:rPr>
              <a:t>shadland@mgh.harvard.edu</a:t>
            </a:r>
            <a:endParaRPr lang="en-US" altLang="en-US" dirty="0">
              <a:latin typeface="Arial" pitchFamily="34" charset="0"/>
            </a:endParaRPr>
          </a:p>
          <a:p>
            <a:pPr marL="94058">
              <a:spcBef>
                <a:spcPts val="600"/>
              </a:spcBef>
            </a:pPr>
            <a:r>
              <a:rPr lang="en-US" altLang="en-US" b="1" dirty="0">
                <a:latin typeface="Arial" pitchFamily="34" charset="0"/>
              </a:rPr>
              <a:t>Twitter: </a:t>
            </a:r>
            <a:r>
              <a:rPr lang="en-US" altLang="en-US" dirty="0">
                <a:latin typeface="Arial" pitchFamily="34" charset="0"/>
              </a:rPr>
              <a:t>@</a:t>
            </a:r>
            <a:r>
              <a:rPr lang="en-US" altLang="en-US" dirty="0" err="1">
                <a:latin typeface="Arial" pitchFamily="34" charset="0"/>
              </a:rPr>
              <a:t>DrScottHadland</a:t>
            </a:r>
            <a:endParaRPr lang="en-US" altLang="en-US" dirty="0">
              <a:latin typeface="Arial" pitchFamily="34" charset="0"/>
            </a:endParaRPr>
          </a:p>
          <a:p>
            <a:pPr marL="94058">
              <a:spcBef>
                <a:spcPts val="600"/>
              </a:spcBef>
            </a:pPr>
            <a:r>
              <a:rPr lang="en-US" altLang="en-US" b="1" dirty="0">
                <a:latin typeface="Arial" pitchFamily="34" charset="0"/>
              </a:rPr>
              <a:t>Instagram: </a:t>
            </a:r>
            <a:r>
              <a:rPr lang="en-US" altLang="en-US" dirty="0">
                <a:latin typeface="Arial" pitchFamily="34" charset="0"/>
              </a:rPr>
              <a:t>@</a:t>
            </a:r>
            <a:r>
              <a:rPr lang="en-US" altLang="en-US" dirty="0" err="1">
                <a:latin typeface="Arial" pitchFamily="34" charset="0"/>
              </a:rPr>
              <a:t>drscotthadland</a:t>
            </a:r>
            <a:endParaRPr lang="en-US" altLang="en-US" dirty="0">
              <a:latin typeface="Arial" pitchFamily="34" charset="0"/>
            </a:endParaRPr>
          </a:p>
          <a:p>
            <a:pPr marL="94058">
              <a:spcBef>
                <a:spcPts val="600"/>
              </a:spcBef>
            </a:pPr>
            <a:r>
              <a:rPr lang="en-US" altLang="en-US" b="1" dirty="0">
                <a:latin typeface="Arial" pitchFamily="34" charset="0"/>
              </a:rPr>
              <a:t>LinkedIn: </a:t>
            </a:r>
            <a:r>
              <a:rPr lang="en-US" altLang="en-US" dirty="0" err="1">
                <a:latin typeface="Arial" pitchFamily="34" charset="0"/>
              </a:rPr>
              <a:t>scotthadland</a:t>
            </a:r>
            <a:endParaRPr lang="en-US" alt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1766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4294967295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28" y="381000"/>
            <a:ext cx="9144828" cy="6096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-828" y="0"/>
            <a:ext cx="9144000" cy="3810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Osaka" pitchFamily="-64" charset="-128"/>
              <a:cs typeface="Osaka" pitchFamily="-64" charset="-128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0" y="6477000"/>
            <a:ext cx="9144000" cy="3810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Osaka" pitchFamily="-64" charset="-128"/>
              <a:cs typeface="Osaka" pitchFamily="-64" charset="-128"/>
            </a:endParaRPr>
          </a:p>
        </p:txBody>
      </p:sp>
      <p:sp>
        <p:nvSpPr>
          <p:cNvPr id="8" name="Rounded Rectangle 7"/>
          <p:cNvSpPr/>
          <p:nvPr/>
        </p:nvSpPr>
        <p:spPr bwMode="auto">
          <a:xfrm>
            <a:off x="152400" y="603003"/>
            <a:ext cx="4572000" cy="5645397"/>
          </a:xfrm>
          <a:prstGeom prst="round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lumMod val="75000"/>
                </a:schemeClr>
              </a:gs>
            </a:gsLst>
            <a:lin ang="5400000" scaled="1"/>
          </a:gra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2400"/>
              </a:spcAft>
              <a:buClrTx/>
              <a:buSzTx/>
              <a:buFontTx/>
              <a:buNone/>
              <a:tabLst/>
            </a:pPr>
            <a:r>
              <a:rPr kumimoji="0" lang="en-US" sz="1800" b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Osaka" pitchFamily="-64" charset="-128"/>
                <a:cs typeface="Osaka" pitchFamily="-64" charset="-128"/>
              </a:rPr>
              <a:t>Children and adolescents have </a:t>
            </a:r>
            <a:r>
              <a:rPr kumimoji="0" lang="en-US" sz="1800" b="1" i="1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Osaka" pitchFamily="-64" charset="-128"/>
                <a:cs typeface="Osaka" pitchFamily="-64" charset="-128"/>
              </a:rPr>
              <a:t>not been spared</a:t>
            </a:r>
            <a:r>
              <a:rPr kumimoji="0" lang="en-US" sz="1800" b="1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Osaka" pitchFamily="-64" charset="-128"/>
                <a:cs typeface="Osaka" pitchFamily="-64" charset="-128"/>
              </a:rPr>
              <a:t> </a:t>
            </a:r>
            <a:r>
              <a:rPr kumimoji="0" lang="en-US" sz="1800" b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Osaka" pitchFamily="-64" charset="-128"/>
                <a:cs typeface="Osaka" pitchFamily="-64" charset="-128"/>
              </a:rPr>
              <a:t>from the rise in morbidity and mortality attributable to opioids.</a:t>
            </a:r>
            <a:endParaRPr lang="en-US" sz="1800" b="1" dirty="0">
              <a:latin typeface="+mj-lt"/>
              <a:ea typeface="Osaka" pitchFamily="-64" charset="-128"/>
              <a:cs typeface="Osaka" pitchFamily="-64" charset="-128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i="1" dirty="0">
                <a:latin typeface="+mj-lt"/>
                <a:ea typeface="Osaka" pitchFamily="-64" charset="-128"/>
                <a:cs typeface="Osaka" pitchFamily="-64" charset="-128"/>
              </a:rPr>
              <a:t>By the end of 50 minutes, learners will</a:t>
            </a:r>
            <a:r>
              <a:rPr kumimoji="0" lang="en-US" sz="180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Osaka" pitchFamily="-64" charset="-128"/>
                <a:cs typeface="Osaka" pitchFamily="-64" charset="-128"/>
              </a:rPr>
              <a:t>:</a:t>
            </a:r>
          </a:p>
          <a:p>
            <a:pPr marL="349250" marR="0" indent="-349250" algn="l" defTabSz="914400" rtl="0" eaLnBrk="0" fontAlgn="base" latinLnBrk="0" hangingPunct="0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Tx/>
              <a:buSzTx/>
              <a:buFont typeface="+mj-lt"/>
              <a:buAutoNum type="arabicPeriod"/>
            </a:pPr>
            <a:r>
              <a:rPr lang="en-US" sz="1800" dirty="0">
                <a:latin typeface="+mj-lt"/>
                <a:ea typeface="Osaka" pitchFamily="-64" charset="-128"/>
                <a:cs typeface="Osaka" pitchFamily="-64" charset="-128"/>
              </a:rPr>
              <a:t>Describe the epidemiology of substance use-related harm in the US, with a focus on adolescents and young adults (“youth”)</a:t>
            </a:r>
          </a:p>
          <a:p>
            <a:pPr marL="349250" marR="0" indent="-349250" algn="l" defTabSz="914400" rtl="0" eaLnBrk="0" fontAlgn="base" latinLnBrk="0" hangingPunct="0">
              <a:lnSpc>
                <a:spcPct val="100000"/>
              </a:lnSpc>
              <a:spcBef>
                <a:spcPts val="1600"/>
              </a:spcBef>
              <a:spcAft>
                <a:spcPct val="0"/>
              </a:spcAft>
              <a:buClrTx/>
              <a:buSzTx/>
              <a:buFont typeface="+mj-lt"/>
              <a:buAutoNum type="arabicPeriod"/>
            </a:pPr>
            <a:r>
              <a:rPr lang="en-US" sz="1800" dirty="0">
                <a:latin typeface="+mj-lt"/>
                <a:ea typeface="Osaka" pitchFamily="-64" charset="-128"/>
                <a:cs typeface="Osaka" pitchFamily="-64" charset="-128"/>
              </a:rPr>
              <a:t>Prescribe opioids in a manner that reduces the likelihood of risk for long-term opioid use and addiction</a:t>
            </a:r>
          </a:p>
          <a:p>
            <a:pPr marL="349250" marR="0" indent="-349250" algn="l" defTabSz="914400" rtl="0" eaLnBrk="0" fontAlgn="base" latinLnBrk="0" hangingPunct="0">
              <a:lnSpc>
                <a:spcPct val="100000"/>
              </a:lnSpc>
              <a:spcBef>
                <a:spcPts val="1600"/>
              </a:spcBef>
              <a:spcAft>
                <a:spcPct val="0"/>
              </a:spcAft>
              <a:buClrTx/>
              <a:buSzTx/>
              <a:buFont typeface="+mj-lt"/>
              <a:buAutoNum type="arabicPeriod"/>
            </a:pPr>
            <a:r>
              <a:rPr lang="en-US" sz="1800" dirty="0">
                <a:latin typeface="+mj-lt"/>
                <a:ea typeface="Osaka" pitchFamily="-64" charset="-128"/>
                <a:cs typeface="Osaka" pitchFamily="-64" charset="-128"/>
              </a:rPr>
              <a:t>Ensure evidence-based s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Osaka" pitchFamily="-64" charset="-128"/>
                <a:cs typeface="Osaka" pitchFamily="-64" charset="-128"/>
              </a:rPr>
              <a:t>creening and treatment for youth with substance use</a:t>
            </a:r>
            <a:r>
              <a:rPr lang="en-US" sz="1800" dirty="0">
                <a:latin typeface="+mj-lt"/>
                <a:ea typeface="Osaka" pitchFamily="-64" charset="-128"/>
                <a:cs typeface="Osaka" pitchFamily="-64" charset="-128"/>
              </a:rPr>
              <a:t> disorders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ea typeface="Osaka" pitchFamily="-64" charset="-128"/>
              <a:cs typeface="Osaka" pitchFamily="-6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011737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39624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dirty="0"/>
              <a:t>Part 1: </a:t>
            </a:r>
            <a:br>
              <a:rPr lang="en-US" sz="3600" dirty="0"/>
            </a:br>
            <a:r>
              <a:rPr lang="en-US" sz="3600" dirty="0"/>
              <a:t>Epidemiology</a:t>
            </a:r>
            <a:endParaRPr lang="en-US" sz="3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5452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800" dirty="0"/>
              <a:t>Drug Overdose Deaths, US 2021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609600" y="5905698"/>
            <a:ext cx="79248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9pPr>
          </a:lstStyle>
          <a:p>
            <a:pPr algn="r">
              <a:spcBef>
                <a:spcPts val="400"/>
              </a:spcBef>
            </a:pPr>
            <a:r>
              <a:rPr lang="en-US" altLang="en-US" sz="1400" dirty="0">
                <a:latin typeface="Arial" pitchFamily="34" charset="0"/>
                <a:cs typeface="Arial" pitchFamily="34" charset="0"/>
              </a:rPr>
              <a:t>2021 Data, NCHS, National Vital Statistics System, Mortality, 2023</a:t>
            </a:r>
          </a:p>
        </p:txBody>
      </p:sp>
      <p:pic>
        <p:nvPicPr>
          <p:cNvPr id="4" name="Picture 3" descr="A picture containing map&#10;&#10;Description automatically generated">
            <a:extLst>
              <a:ext uri="{FF2B5EF4-FFF2-40B4-BE49-F238E27FC236}">
                <a16:creationId xmlns:a16="http://schemas.microsoft.com/office/drawing/2014/main" id="{2CF29AAD-0A8D-1F57-3310-54410D1A76D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000" y="973915"/>
            <a:ext cx="7517579" cy="4931783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 bwMode="auto">
          <a:xfrm>
            <a:off x="5469065" y="1156355"/>
            <a:ext cx="1769935" cy="1295400"/>
          </a:xfrm>
          <a:prstGeom prst="roundRect">
            <a:avLst/>
          </a:prstGeom>
          <a:gradFill>
            <a:gsLst>
              <a:gs pos="0">
                <a:srgbClr val="FFEFBD"/>
              </a:gs>
              <a:gs pos="100000">
                <a:srgbClr val="FFC000"/>
              </a:gs>
            </a:gsLst>
            <a:lin ang="5400000" scaled="1"/>
          </a:gradFill>
          <a:ln w="9525" cap="flat" cmpd="sng" algn="ctr">
            <a:solidFill>
              <a:schemeClr val="accent1">
                <a:lumMod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Osaka" pitchFamily="-64" charset="-128"/>
                <a:cs typeface="Osaka" pitchFamily="-64" charset="-128"/>
              </a:rPr>
              <a:t>Across the US:</a:t>
            </a:r>
          </a:p>
          <a:p>
            <a:pPr marL="0" marR="0" indent="0" algn="ctr" defTabSz="914400" rtl="0" eaLnBrk="0" fontAlgn="base" latinLnBrk="0" hangingPunct="0">
              <a:lnSpc>
                <a:spcPts val="192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Osaka" pitchFamily="-64" charset="-128"/>
                <a:cs typeface="Osaka" pitchFamily="-64" charset="-128"/>
              </a:rPr>
              <a:t>1 death</a:t>
            </a:r>
          </a:p>
          <a:p>
            <a:pPr marL="0" marR="0" indent="0" algn="ctr" defTabSz="914400" rtl="0" eaLnBrk="0" fontAlgn="base" latinLnBrk="0" hangingPunct="0">
              <a:lnSpc>
                <a:spcPts val="192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+mj-lt"/>
                <a:ea typeface="Osaka" pitchFamily="-64" charset="-128"/>
                <a:cs typeface="Osaka" pitchFamily="-64" charset="-128"/>
              </a:rPr>
              <a:t>e</a:t>
            </a: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Osaka" pitchFamily="-64" charset="-128"/>
                <a:cs typeface="Osaka" pitchFamily="-64" charset="-128"/>
              </a:rPr>
              <a:t>very</a:t>
            </a:r>
          </a:p>
          <a:p>
            <a:pPr marL="0" marR="0" indent="0" algn="ctr" defTabSz="914400" rtl="0" eaLnBrk="0" fontAlgn="base" latinLnBrk="0" hangingPunct="0">
              <a:lnSpc>
                <a:spcPts val="192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Osaka" pitchFamily="-64" charset="-128"/>
                <a:cs typeface="Osaka" pitchFamily="-64" charset="-128"/>
              </a:rPr>
              <a:t>5 minutes</a:t>
            </a:r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FF365ACF-5A0F-C657-9032-EEBA9D4CF31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9000" y="4406245"/>
            <a:ext cx="1295400" cy="1308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014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8FE389-15E2-3440-B84B-09183F72B0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Questions for Pediatricians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6482D4-8CDD-3D40-AF50-25AA1D9312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2400"/>
              </a:spcBef>
            </a:pPr>
            <a:r>
              <a:rPr lang="en-US" sz="2800" dirty="0"/>
              <a:t>What is happening with youth overdose rates? Which opioids are involved?</a:t>
            </a:r>
          </a:p>
          <a:p>
            <a:pPr>
              <a:spcBef>
                <a:spcPts val="2400"/>
              </a:spcBef>
            </a:pPr>
            <a:r>
              <a:rPr lang="en-US" sz="2800" dirty="0"/>
              <a:t>What percentage of youth use opioids nonmedically?</a:t>
            </a:r>
          </a:p>
          <a:p>
            <a:pPr>
              <a:spcBef>
                <a:spcPts val="2400"/>
              </a:spcBef>
            </a:pPr>
            <a:r>
              <a:rPr lang="en-US" sz="2800" dirty="0"/>
              <a:t>When does opioid use rise to the level of a formal diagnosis of “addiction”?</a:t>
            </a:r>
          </a:p>
          <a:p>
            <a:pPr>
              <a:spcBef>
                <a:spcPts val="2400"/>
              </a:spcBef>
            </a:pPr>
            <a:r>
              <a:rPr lang="en-US" sz="2800" dirty="0"/>
              <a:t>What are the neurobiological underpinnings of addiction?</a:t>
            </a:r>
          </a:p>
        </p:txBody>
      </p:sp>
    </p:spTree>
    <p:extLst>
      <p:ext uri="{BB962C8B-B14F-4D97-AF65-F5344CB8AC3E}">
        <p14:creationId xmlns:p14="http://schemas.microsoft.com/office/powerpoint/2010/main" val="12367023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E58228-64EC-A51C-157B-5F1FC753BD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Overdose Deaths: Teens Aged 14-18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31736A-E4AF-93EA-87C9-0B65BB757E3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0086"/>
          <a:stretch/>
        </p:blipFill>
        <p:spPr>
          <a:xfrm>
            <a:off x="381000" y="1562100"/>
            <a:ext cx="5944264" cy="3733800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E6B8976-106B-3A8C-DA5D-FFE644809DAE}"/>
              </a:ext>
            </a:extLst>
          </p:cNvPr>
          <p:cNvSpPr/>
          <p:nvPr/>
        </p:nvSpPr>
        <p:spPr bwMode="auto">
          <a:xfrm>
            <a:off x="6172200" y="1676400"/>
            <a:ext cx="2362200" cy="3276600"/>
          </a:xfrm>
          <a:prstGeom prst="roundRect">
            <a:avLst/>
          </a:prstGeom>
          <a:gradFill>
            <a:gsLst>
              <a:gs pos="0">
                <a:schemeClr val="accent5"/>
              </a:gs>
              <a:gs pos="100000">
                <a:schemeClr val="accent1">
                  <a:lumMod val="75000"/>
                </a:schemeClr>
              </a:gs>
            </a:gsLst>
            <a:lin ang="5400000" scaled="1"/>
          </a:gradFill>
          <a:ln w="9525" cap="flat" cmpd="sng" algn="ctr">
            <a:solidFill>
              <a:schemeClr val="accent1">
                <a:lumMod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eaLnBrk="0" hangingPunct="0">
              <a:spcAft>
                <a:spcPts val="800"/>
              </a:spcAft>
            </a:pPr>
            <a:r>
              <a:rPr lang="en-US" sz="1600" b="1" dirty="0">
                <a:latin typeface="+mj-lt"/>
                <a:ea typeface="Osaka" pitchFamily="-64" charset="-128"/>
                <a:cs typeface="Osaka" pitchFamily="-64" charset="-128"/>
              </a:rPr>
              <a:t>Fentanyl</a:t>
            </a:r>
            <a:r>
              <a:rPr lang="en-US" sz="1600" dirty="0">
                <a:latin typeface="+mj-lt"/>
                <a:ea typeface="Osaka" pitchFamily="-64" charset="-128"/>
                <a:cs typeface="Osaka" pitchFamily="-64" charset="-128"/>
              </a:rPr>
              <a:t> now </a:t>
            </a:r>
            <a:r>
              <a:rPr lang="en-US" sz="1600" b="1" dirty="0">
                <a:solidFill>
                  <a:srgbClr val="C00000"/>
                </a:solidFill>
                <a:latin typeface="+mj-lt"/>
                <a:ea typeface="Osaka" pitchFamily="-64" charset="-128"/>
                <a:cs typeface="Osaka" pitchFamily="-64" charset="-128"/>
              </a:rPr>
              <a:t>~75% </a:t>
            </a:r>
            <a:r>
              <a:rPr lang="en-US" sz="1600" dirty="0">
                <a:latin typeface="+mj-lt"/>
                <a:ea typeface="Osaka" pitchFamily="-64" charset="-128"/>
                <a:cs typeface="Osaka" pitchFamily="-64" charset="-128"/>
              </a:rPr>
              <a:t>of all overdose deaths in teens…</a:t>
            </a:r>
          </a:p>
          <a:p>
            <a:pPr eaLnBrk="0" hangingPunct="0">
              <a:spcAft>
                <a:spcPts val="800"/>
              </a:spcAft>
            </a:pPr>
            <a:r>
              <a:rPr lang="en-US" sz="1600" dirty="0">
                <a:latin typeface="+mj-lt"/>
                <a:ea typeface="Osaka" pitchFamily="-64" charset="-128"/>
                <a:cs typeface="Osaka" pitchFamily="-64" charset="-128"/>
              </a:rPr>
              <a:t>…However, most deaths involve an opioid </a:t>
            </a:r>
            <a:r>
              <a:rPr lang="en-US" sz="1600" b="1" dirty="0">
                <a:solidFill>
                  <a:srgbClr val="C00000"/>
                </a:solidFill>
                <a:latin typeface="+mj-lt"/>
                <a:ea typeface="Osaka" pitchFamily="-64" charset="-128"/>
                <a:cs typeface="Osaka" pitchFamily="-64" charset="-128"/>
              </a:rPr>
              <a:t>PLUS</a:t>
            </a:r>
            <a:r>
              <a:rPr lang="en-US" sz="1600" dirty="0">
                <a:latin typeface="+mj-lt"/>
                <a:ea typeface="Osaka" pitchFamily="-64" charset="-128"/>
                <a:cs typeface="Osaka" pitchFamily="-64" charset="-128"/>
              </a:rPr>
              <a:t> another substance:</a:t>
            </a:r>
          </a:p>
          <a:p>
            <a:pPr marL="230188" indent="-214313" eaLnBrk="0" hangingPunct="0">
              <a:spcAft>
                <a:spcPts val="200"/>
              </a:spcAft>
              <a:buFont typeface="+mj-lt"/>
              <a:buAutoNum type="arabicPeriod"/>
            </a:pPr>
            <a:r>
              <a:rPr lang="en-US" sz="1400" b="1" dirty="0">
                <a:latin typeface="+mj-lt"/>
                <a:ea typeface="Osaka" pitchFamily="-64" charset="-128"/>
                <a:cs typeface="Osaka" pitchFamily="-64" charset="-128"/>
              </a:rPr>
              <a:t>Cocaine</a:t>
            </a:r>
          </a:p>
          <a:p>
            <a:pPr marL="230188" indent="-214313" eaLnBrk="0" hangingPunct="0">
              <a:spcAft>
                <a:spcPts val="200"/>
              </a:spcAft>
              <a:buFont typeface="+mj-lt"/>
              <a:buAutoNum type="arabicPeriod"/>
            </a:pPr>
            <a:r>
              <a:rPr lang="en-US" sz="1400" b="1" dirty="0">
                <a:latin typeface="+mj-lt"/>
                <a:ea typeface="Osaka" pitchFamily="-64" charset="-128"/>
                <a:cs typeface="Osaka" pitchFamily="-64" charset="-128"/>
              </a:rPr>
              <a:t>Benzodiazepines</a:t>
            </a:r>
          </a:p>
          <a:p>
            <a:pPr marL="230188" indent="-214313" eaLnBrk="0" hangingPunct="0">
              <a:spcAft>
                <a:spcPts val="200"/>
              </a:spcAft>
              <a:buFont typeface="+mj-lt"/>
              <a:buAutoNum type="arabicPeriod"/>
            </a:pPr>
            <a:r>
              <a:rPr lang="en-US" sz="1400" b="1" dirty="0">
                <a:latin typeface="+mj-lt"/>
                <a:ea typeface="Osaka" pitchFamily="-64" charset="-128"/>
                <a:cs typeface="Osaka" pitchFamily="-64" charset="-128"/>
              </a:rPr>
              <a:t>Methamphetamine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839FDD9-741F-6F72-CDA6-1853B638FA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5664607"/>
            <a:ext cx="7924800" cy="548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9pPr>
          </a:lstStyle>
          <a:p>
            <a:pPr algn="r">
              <a:spcBef>
                <a:spcPts val="200"/>
              </a:spcBef>
              <a:tabLst>
                <a:tab pos="4911725" algn="l"/>
              </a:tabLst>
            </a:pPr>
            <a:r>
              <a:rPr lang="en-US" altLang="en-US" sz="1400" dirty="0">
                <a:latin typeface="Arial" pitchFamily="34" charset="0"/>
                <a:cs typeface="Arial" pitchFamily="34" charset="0"/>
              </a:rPr>
              <a:t> Friedman J, et al. </a:t>
            </a:r>
            <a:r>
              <a:rPr lang="en-US" altLang="en-US" sz="1400" i="1" dirty="0">
                <a:latin typeface="Arial" pitchFamily="34" charset="0"/>
                <a:cs typeface="Arial" pitchFamily="34" charset="0"/>
              </a:rPr>
              <a:t>JAMA</a:t>
            </a:r>
            <a:r>
              <a:rPr lang="en-US" altLang="en-US" sz="1400" dirty="0">
                <a:latin typeface="Arial" pitchFamily="34" charset="0"/>
                <a:cs typeface="Arial" pitchFamily="34" charset="0"/>
              </a:rPr>
              <a:t>. 2022;327(14):1398-1400</a:t>
            </a:r>
            <a:r>
              <a:rPr lang="en-US" altLang="en-US" sz="1400" i="1" dirty="0">
                <a:latin typeface="Arial" pitchFamily="34" charset="0"/>
                <a:cs typeface="Arial" pitchFamily="34" charset="0"/>
              </a:rPr>
              <a:t> </a:t>
            </a:r>
            <a:endParaRPr lang="en-US" altLang="en-US" sz="1400" dirty="0">
              <a:latin typeface="Arial" pitchFamily="34" charset="0"/>
              <a:cs typeface="Arial" pitchFamily="34" charset="0"/>
            </a:endParaRPr>
          </a:p>
          <a:p>
            <a:pPr algn="r">
              <a:spcBef>
                <a:spcPts val="200"/>
              </a:spcBef>
              <a:tabLst>
                <a:tab pos="4911725" algn="l"/>
              </a:tabLst>
            </a:pPr>
            <a:r>
              <a:rPr lang="en-US" altLang="en-US" sz="1400" dirty="0">
                <a:latin typeface="Arial" pitchFamily="34" charset="0"/>
                <a:cs typeface="Arial" pitchFamily="34" charset="0"/>
              </a:rPr>
              <a:t>Lim J, et al. </a:t>
            </a:r>
            <a:r>
              <a:rPr lang="en-US" altLang="en-US" sz="1400" i="1" dirty="0">
                <a:latin typeface="Arial" pitchFamily="34" charset="0"/>
                <a:cs typeface="Arial" pitchFamily="34" charset="0"/>
              </a:rPr>
              <a:t>JAMA </a:t>
            </a:r>
            <a:r>
              <a:rPr lang="en-US" altLang="en-US" sz="1400" i="1" dirty="0" err="1">
                <a:latin typeface="Arial" pitchFamily="34" charset="0"/>
                <a:cs typeface="Arial" pitchFamily="34" charset="0"/>
              </a:rPr>
              <a:t>Pediatr</a:t>
            </a:r>
            <a:r>
              <a:rPr lang="en-US" altLang="en-US" sz="1400" i="1" dirty="0">
                <a:latin typeface="Arial" pitchFamily="34" charset="0"/>
                <a:cs typeface="Arial" pitchFamily="34" charset="0"/>
              </a:rPr>
              <a:t>. </a:t>
            </a:r>
            <a:r>
              <a:rPr lang="en-US" altLang="en-US" sz="1400" dirty="0">
                <a:latin typeface="Arial" pitchFamily="34" charset="0"/>
                <a:cs typeface="Arial" pitchFamily="34" charset="0"/>
              </a:rPr>
              <a:t>2021;175(2):194-196</a:t>
            </a:r>
          </a:p>
        </p:txBody>
      </p:sp>
    </p:spTree>
    <p:extLst>
      <p:ext uri="{BB962C8B-B14F-4D97-AF65-F5344CB8AC3E}">
        <p14:creationId xmlns:p14="http://schemas.microsoft.com/office/powerpoint/2010/main" val="560290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Why Youth Matter in this Crisis 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609600" y="5905698"/>
            <a:ext cx="79248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Osaka" charset="-128"/>
              </a:defRPr>
            </a:lvl9pPr>
          </a:lstStyle>
          <a:p>
            <a:pPr algn="r">
              <a:spcBef>
                <a:spcPts val="400"/>
              </a:spcBef>
            </a:pPr>
            <a:r>
              <a:rPr lang="en-US" altLang="en-US" sz="1400" dirty="0">
                <a:latin typeface="Arial" pitchFamily="34" charset="0"/>
                <a:cs typeface="Arial" pitchFamily="34" charset="0"/>
              </a:rPr>
              <a:t>2021 Data, Monitoring the Future, University of Michigan, 2022</a:t>
            </a:r>
          </a:p>
        </p:txBody>
      </p:sp>
      <p:sp>
        <p:nvSpPr>
          <p:cNvPr id="8" name="TextBox 1"/>
          <p:cNvSpPr txBox="1"/>
          <p:nvPr/>
        </p:nvSpPr>
        <p:spPr>
          <a:xfrm>
            <a:off x="1777701" y="5257800"/>
            <a:ext cx="6680499" cy="270968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i="1" dirty="0"/>
              <a:t>*Note: Only 0.4% of all 12</a:t>
            </a:r>
            <a:r>
              <a:rPr lang="en-US" sz="1400" i="1" baseline="30000" dirty="0"/>
              <a:t>th</a:t>
            </a:r>
            <a:r>
              <a:rPr lang="en-US" sz="1400" i="1" dirty="0"/>
              <a:t> grade students reported lifetime heroin use in 2020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F50622D-FF11-2B44-AC84-E22D381D9C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990600"/>
            <a:ext cx="7924800" cy="4800600"/>
          </a:xfrm>
        </p:spPr>
        <p:txBody>
          <a:bodyPr/>
          <a:lstStyle/>
          <a:p>
            <a:pPr marL="0" indent="0">
              <a:spcBef>
                <a:spcPts val="2400"/>
              </a:spcBef>
              <a:buNone/>
            </a:pPr>
            <a:r>
              <a:rPr lang="en-US" sz="2000" b="1" dirty="0"/>
              <a:t>2 in 3 </a:t>
            </a:r>
            <a:r>
              <a:rPr lang="en-US" sz="2000" dirty="0"/>
              <a:t>individuals in opioid treatment report first use before </a:t>
            </a:r>
            <a:r>
              <a:rPr lang="en-US" sz="2000" b="1" dirty="0"/>
              <a:t>age 25</a:t>
            </a:r>
            <a:r>
              <a:rPr lang="en-US" sz="2000" dirty="0"/>
              <a:t>, and </a:t>
            </a:r>
            <a:r>
              <a:rPr lang="en-US" sz="2000" b="1" dirty="0"/>
              <a:t>1 in 3 </a:t>
            </a:r>
            <a:r>
              <a:rPr lang="en-US" sz="2000" dirty="0"/>
              <a:t>report first use before </a:t>
            </a:r>
            <a:r>
              <a:rPr lang="en-US" sz="2000" b="1" dirty="0"/>
              <a:t>age 18</a:t>
            </a:r>
          </a:p>
        </p:txBody>
      </p:sp>
      <p:graphicFrame>
        <p:nvGraphicFramePr>
          <p:cNvPr id="10" name="Content Placeholder 13">
            <a:extLst>
              <a:ext uri="{FF2B5EF4-FFF2-40B4-BE49-F238E27FC236}">
                <a16:creationId xmlns:a16="http://schemas.microsoft.com/office/drawing/2014/main" id="{333AD3DB-ECE1-4EAD-94F6-7B7B07179CB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54642714"/>
              </p:ext>
            </p:extLst>
          </p:nvPr>
        </p:nvGraphicFramePr>
        <p:xfrm>
          <a:off x="609600" y="2024559"/>
          <a:ext cx="7924800" cy="32332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Rounded Rectangle 5"/>
          <p:cNvSpPr/>
          <p:nvPr/>
        </p:nvSpPr>
        <p:spPr bwMode="auto">
          <a:xfrm>
            <a:off x="6324600" y="2667000"/>
            <a:ext cx="2133600" cy="947241"/>
          </a:xfrm>
          <a:prstGeom prst="roundRect">
            <a:avLst/>
          </a:prstGeom>
          <a:gradFill>
            <a:gsLst>
              <a:gs pos="0">
                <a:schemeClr val="accent5"/>
              </a:gs>
              <a:gs pos="100000">
                <a:schemeClr val="accent1">
                  <a:lumMod val="75000"/>
                </a:schemeClr>
              </a:gs>
            </a:gsLst>
            <a:lin ang="5400000" scaled="1"/>
          </a:gradFill>
          <a:ln w="9525" cap="flat" cmpd="sng" algn="ctr">
            <a:solidFill>
              <a:schemeClr val="accent1">
                <a:lumMod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Osaka" pitchFamily="-64" charset="-128"/>
                <a:cs typeface="Osaka" pitchFamily="-64" charset="-128"/>
              </a:rPr>
              <a:t>1 in 19 students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dirty="0">
                <a:latin typeface="+mj-lt"/>
                <a:ea typeface="Osaka" pitchFamily="-64" charset="-128"/>
                <a:cs typeface="Osaka" pitchFamily="-64" charset="-128"/>
              </a:rPr>
              <a:t>(About 1-2 students in a typical classroom)</a:t>
            </a: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ea typeface="Osaka" pitchFamily="-64" charset="-128"/>
              <a:cs typeface="Osaka" pitchFamily="-64" charset="-128"/>
            </a:endParaRPr>
          </a:p>
        </p:txBody>
      </p:sp>
      <p:sp>
        <p:nvSpPr>
          <p:cNvPr id="7" name="Down Arrow 6"/>
          <p:cNvSpPr/>
          <p:nvPr/>
        </p:nvSpPr>
        <p:spPr bwMode="auto">
          <a:xfrm>
            <a:off x="7772400" y="3657600"/>
            <a:ext cx="381000" cy="685800"/>
          </a:xfrm>
          <a:prstGeom prst="downArrow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Osaka" pitchFamily="-64" charset="-128"/>
              <a:cs typeface="Osaka" pitchFamily="-6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56023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Osaka"/>
        <a:cs typeface="Osaka"/>
      </a:majorFont>
      <a:minorFont>
        <a:latin typeface="Arial"/>
        <a:ea typeface="Osaka"/>
        <a:cs typeface="Osak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  <a:ea typeface="Osaka" pitchFamily="-64" charset="-128"/>
            <a:cs typeface="Osaka" pitchFamily="-6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  <a:ea typeface="Osaka" pitchFamily="-64" charset="-128"/>
            <a:cs typeface="Osaka" pitchFamily="-64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HD:Applications:Microsoft Office 2004:Templates:Presentations:Designs:Blank Presentation</Template>
  <TotalTime>11255</TotalTime>
  <Words>2223</Words>
  <Application>Microsoft Office PowerPoint</Application>
  <PresentationFormat>On-screen Show (4:3)</PresentationFormat>
  <Paragraphs>304</Paragraphs>
  <Slides>39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5" baseType="lpstr">
      <vt:lpstr>.AppleSystemUIFont</vt:lpstr>
      <vt:lpstr>Arial</vt:lpstr>
      <vt:lpstr>System Font Regular</vt:lpstr>
      <vt:lpstr>Times</vt:lpstr>
      <vt:lpstr>Wingdings</vt:lpstr>
      <vt:lpstr>Blank Presentation</vt:lpstr>
      <vt:lpstr>The National Overdose Crisis and Substance Use in Adolescents</vt:lpstr>
      <vt:lpstr>PowerPoint Presentation</vt:lpstr>
      <vt:lpstr>Disclosures / Funding Source</vt:lpstr>
      <vt:lpstr>PowerPoint Presentation</vt:lpstr>
      <vt:lpstr>Part 1:  Epidemiology</vt:lpstr>
      <vt:lpstr>Drug Overdose Deaths, US 2021</vt:lpstr>
      <vt:lpstr>Key Questions for Pediatricians</vt:lpstr>
      <vt:lpstr>Overdose Deaths: Teens Aged 14-18</vt:lpstr>
      <vt:lpstr>Why Youth Matter in this Crisis </vt:lpstr>
      <vt:lpstr>PowerPoint Presentation</vt:lpstr>
      <vt:lpstr>PowerPoint Presentation</vt:lpstr>
      <vt:lpstr>“Addiction”: Opioid Use Disorder</vt:lpstr>
      <vt:lpstr>PowerPoint Presentation</vt:lpstr>
      <vt:lpstr>Part 2:  Prescribing Opioids Appropriately</vt:lpstr>
      <vt:lpstr>The Pendulum Has Swung…</vt:lpstr>
      <vt:lpstr>Key Questions for Pediatricians</vt:lpstr>
      <vt:lpstr>Opioid Dispensing Rates</vt:lpstr>
      <vt:lpstr>PowerPoint Presentation</vt:lpstr>
      <vt:lpstr>Best Practices</vt:lpstr>
      <vt:lpstr>FDA Warnings/Contraindications</vt:lpstr>
      <vt:lpstr>Part 3:  Screening and Treatment</vt:lpstr>
      <vt:lpstr>OUD Cascade of Care</vt:lpstr>
      <vt:lpstr>Key Questions for Pediatricians</vt:lpstr>
      <vt:lpstr>PowerPoint Presentation</vt:lpstr>
      <vt:lpstr>Available Medications</vt:lpstr>
      <vt:lpstr>Rationale for Opioid Agonists</vt:lpstr>
      <vt:lpstr>Rationale for Opioid Agonists</vt:lpstr>
      <vt:lpstr>Rationale for Naltrexone</vt:lpstr>
      <vt:lpstr>PowerPoint Presentation</vt:lpstr>
      <vt:lpstr>Screening to Brief Intervention (S2BI)</vt:lpstr>
      <vt:lpstr>Frequency of Use</vt:lpstr>
      <vt:lpstr>Know Where to Refer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You!</vt:lpstr>
    </vt:vector>
  </TitlesOfParts>
  <Company>user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Marilyn Fuller</cp:lastModifiedBy>
  <cp:revision>3009</cp:revision>
  <cp:lastPrinted>2014-03-07T22:37:46Z</cp:lastPrinted>
  <dcterms:created xsi:type="dcterms:W3CDTF">2008-01-28T19:49:47Z</dcterms:created>
  <dcterms:modified xsi:type="dcterms:W3CDTF">2023-06-08T18:27:44Z</dcterms:modified>
</cp:coreProperties>
</file>