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14"/>
  </p:notesMasterIdLst>
  <p:sldIdLst>
    <p:sldId id="3825" r:id="rId5"/>
    <p:sldId id="3835" r:id="rId6"/>
    <p:sldId id="3826" r:id="rId7"/>
    <p:sldId id="3827" r:id="rId8"/>
    <p:sldId id="3830" r:id="rId9"/>
    <p:sldId id="3792" r:id="rId10"/>
    <p:sldId id="3836" r:id="rId11"/>
    <p:sldId id="3837" r:id="rId12"/>
    <p:sldId id="37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980" autoAdjust="0"/>
  </p:normalViewPr>
  <p:slideViewPr>
    <p:cSldViewPr snapToGrid="0">
      <p:cViewPr>
        <p:scale>
          <a:sx n="67" d="100"/>
          <a:sy n="67" d="100"/>
        </p:scale>
        <p:origin x="870" y="45"/>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60D5E-64F6-47CC-ADE1-9EE3EE5F1F5E}"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A8110CC3-FB67-4148-A29A-F830FC8FD96F}">
      <dgm:prSet/>
      <dgm:spPr/>
      <dgm:t>
        <a:bodyPr/>
        <a:lstStyle/>
        <a:p>
          <a:r>
            <a:rPr lang="en-US" dirty="0"/>
            <a:t>Consider abuse if:</a:t>
          </a:r>
        </a:p>
      </dgm:t>
    </dgm:pt>
    <dgm:pt modelId="{D42310A8-0C7B-41B2-B586-B972201F3296}" type="parTrans" cxnId="{6C4996AB-1ED8-4116-9674-6B3884599F6F}">
      <dgm:prSet/>
      <dgm:spPr/>
      <dgm:t>
        <a:bodyPr/>
        <a:lstStyle/>
        <a:p>
          <a:endParaRPr lang="en-US"/>
        </a:p>
      </dgm:t>
    </dgm:pt>
    <dgm:pt modelId="{024D302C-324E-4528-A5C3-194EDD60E464}" type="sibTrans" cxnId="{6C4996AB-1ED8-4116-9674-6B3884599F6F}">
      <dgm:prSet/>
      <dgm:spPr/>
      <dgm:t>
        <a:bodyPr/>
        <a:lstStyle/>
        <a:p>
          <a:endParaRPr lang="en-US"/>
        </a:p>
      </dgm:t>
    </dgm:pt>
    <dgm:pt modelId="{7984D0DA-61AC-4422-B797-D9C15D37C07D}">
      <dgm:prSet/>
      <dgm:spPr/>
      <dgm:t>
        <a:bodyPr/>
        <a:lstStyle/>
        <a:p>
          <a:r>
            <a:rPr lang="en-US" dirty="0"/>
            <a:t>Bruising is within the regions of</a:t>
          </a:r>
        </a:p>
      </dgm:t>
    </dgm:pt>
    <dgm:pt modelId="{FC7FCCCA-2F20-4BA2-B05D-DDAE7F47D853}" type="parTrans" cxnId="{97E0075A-BA9F-4BE7-A77C-33880A1B6325}">
      <dgm:prSet/>
      <dgm:spPr/>
      <dgm:t>
        <a:bodyPr/>
        <a:lstStyle/>
        <a:p>
          <a:endParaRPr lang="en-US"/>
        </a:p>
      </dgm:t>
    </dgm:pt>
    <dgm:pt modelId="{5777C83A-9661-410F-9550-C295E64F2D57}" type="sibTrans" cxnId="{97E0075A-BA9F-4BE7-A77C-33880A1B6325}">
      <dgm:prSet/>
      <dgm:spPr/>
      <dgm:t>
        <a:bodyPr/>
        <a:lstStyle/>
        <a:p>
          <a:endParaRPr lang="en-US"/>
        </a:p>
      </dgm:t>
    </dgm:pt>
    <dgm:pt modelId="{E0C8BE43-E2B6-419C-8909-69E2F7804115}">
      <dgm:prSet/>
      <dgm:spPr/>
      <dgm:t>
        <a:bodyPr/>
        <a:lstStyle/>
        <a:p>
          <a:r>
            <a:rPr lang="en-US" b="1"/>
            <a:t>T</a:t>
          </a:r>
          <a:r>
            <a:rPr lang="en-US"/>
            <a:t>orso</a:t>
          </a:r>
        </a:p>
      </dgm:t>
    </dgm:pt>
    <dgm:pt modelId="{3B673054-1F98-4659-83BB-1C176D23556E}" type="parTrans" cxnId="{68FCF8B7-3184-4EC8-AA10-17F946AC8A3F}">
      <dgm:prSet/>
      <dgm:spPr/>
      <dgm:t>
        <a:bodyPr/>
        <a:lstStyle/>
        <a:p>
          <a:endParaRPr lang="en-US"/>
        </a:p>
      </dgm:t>
    </dgm:pt>
    <dgm:pt modelId="{E108F780-C6DF-471C-A290-7E929FECA5C8}" type="sibTrans" cxnId="{68FCF8B7-3184-4EC8-AA10-17F946AC8A3F}">
      <dgm:prSet/>
      <dgm:spPr/>
      <dgm:t>
        <a:bodyPr/>
        <a:lstStyle/>
        <a:p>
          <a:endParaRPr lang="en-US"/>
        </a:p>
      </dgm:t>
    </dgm:pt>
    <dgm:pt modelId="{D3B437B9-7E25-42FE-A951-C53AF3DE5904}">
      <dgm:prSet/>
      <dgm:spPr/>
      <dgm:t>
        <a:bodyPr/>
        <a:lstStyle/>
        <a:p>
          <a:r>
            <a:rPr lang="en-US" b="1"/>
            <a:t>E</a:t>
          </a:r>
          <a:r>
            <a:rPr lang="en-US"/>
            <a:t>ars</a:t>
          </a:r>
        </a:p>
      </dgm:t>
    </dgm:pt>
    <dgm:pt modelId="{75B43BBF-DAF2-4B04-A58A-E31BFE99BF7E}" type="parTrans" cxnId="{CEFB4FE8-4078-4B2F-83A8-DFCA70882925}">
      <dgm:prSet/>
      <dgm:spPr/>
      <dgm:t>
        <a:bodyPr/>
        <a:lstStyle/>
        <a:p>
          <a:endParaRPr lang="en-US"/>
        </a:p>
      </dgm:t>
    </dgm:pt>
    <dgm:pt modelId="{17509DC7-AB71-4783-ABC9-7F9F0DAF15EA}" type="sibTrans" cxnId="{CEFB4FE8-4078-4B2F-83A8-DFCA70882925}">
      <dgm:prSet/>
      <dgm:spPr/>
      <dgm:t>
        <a:bodyPr/>
        <a:lstStyle/>
        <a:p>
          <a:endParaRPr lang="en-US"/>
        </a:p>
      </dgm:t>
    </dgm:pt>
    <dgm:pt modelId="{4CBC3B91-9B6B-4B96-9481-518F991B3270}">
      <dgm:prSet/>
      <dgm:spPr/>
      <dgm:t>
        <a:bodyPr/>
        <a:lstStyle/>
        <a:p>
          <a:r>
            <a:rPr lang="en-US" b="1"/>
            <a:t>N</a:t>
          </a:r>
          <a:r>
            <a:rPr lang="en-US"/>
            <a:t>eck</a:t>
          </a:r>
        </a:p>
      </dgm:t>
    </dgm:pt>
    <dgm:pt modelId="{1A292FD0-D9E0-4BF6-8F4B-C55FAC4D962F}" type="parTrans" cxnId="{F500902E-062B-4524-9420-45235D183E05}">
      <dgm:prSet/>
      <dgm:spPr/>
      <dgm:t>
        <a:bodyPr/>
        <a:lstStyle/>
        <a:p>
          <a:endParaRPr lang="en-US"/>
        </a:p>
      </dgm:t>
    </dgm:pt>
    <dgm:pt modelId="{C717F5CF-F620-4113-B38D-13AA309DE8F8}" type="sibTrans" cxnId="{F500902E-062B-4524-9420-45235D183E05}">
      <dgm:prSet/>
      <dgm:spPr/>
      <dgm:t>
        <a:bodyPr/>
        <a:lstStyle/>
        <a:p>
          <a:endParaRPr lang="en-US"/>
        </a:p>
      </dgm:t>
    </dgm:pt>
    <dgm:pt modelId="{D02B42E0-DAA0-4A14-82A5-8BAF6C282E67}">
      <dgm:prSet/>
      <dgm:spPr/>
      <dgm:t>
        <a:bodyPr/>
        <a:lstStyle/>
        <a:p>
          <a:r>
            <a:rPr lang="en-US" b="1"/>
            <a:t>F</a:t>
          </a:r>
          <a:r>
            <a:rPr lang="en-US"/>
            <a:t>renulum</a:t>
          </a:r>
        </a:p>
      </dgm:t>
    </dgm:pt>
    <dgm:pt modelId="{0C7CB018-67FE-4E2B-A73C-7509606F42D3}" type="parTrans" cxnId="{2352676A-60EB-4DA2-B0CE-9318AD0AB250}">
      <dgm:prSet/>
      <dgm:spPr/>
      <dgm:t>
        <a:bodyPr/>
        <a:lstStyle/>
        <a:p>
          <a:endParaRPr lang="en-US"/>
        </a:p>
      </dgm:t>
    </dgm:pt>
    <dgm:pt modelId="{8D46EC53-23D7-40CC-86E7-BDEE5F51D9B8}" type="sibTrans" cxnId="{2352676A-60EB-4DA2-B0CE-9318AD0AB250}">
      <dgm:prSet/>
      <dgm:spPr/>
      <dgm:t>
        <a:bodyPr/>
        <a:lstStyle/>
        <a:p>
          <a:endParaRPr lang="en-US"/>
        </a:p>
      </dgm:t>
    </dgm:pt>
    <dgm:pt modelId="{D59E468A-D157-4408-99A9-F554A7CB0DAD}">
      <dgm:prSet/>
      <dgm:spPr/>
      <dgm:t>
        <a:bodyPr/>
        <a:lstStyle/>
        <a:p>
          <a:r>
            <a:rPr lang="en-US" b="1"/>
            <a:t>A</a:t>
          </a:r>
          <a:r>
            <a:rPr lang="en-US"/>
            <a:t>ngle of Jaw</a:t>
          </a:r>
        </a:p>
      </dgm:t>
    </dgm:pt>
    <dgm:pt modelId="{9460818E-DC91-4AA5-8CF4-9B9352C3EF5A}" type="parTrans" cxnId="{48D05C89-BDE4-40FA-851E-91059A8008B3}">
      <dgm:prSet/>
      <dgm:spPr/>
      <dgm:t>
        <a:bodyPr/>
        <a:lstStyle/>
        <a:p>
          <a:endParaRPr lang="en-US"/>
        </a:p>
      </dgm:t>
    </dgm:pt>
    <dgm:pt modelId="{8458B769-E57E-4C9E-BAA9-827D3876E366}" type="sibTrans" cxnId="{48D05C89-BDE4-40FA-851E-91059A8008B3}">
      <dgm:prSet/>
      <dgm:spPr/>
      <dgm:t>
        <a:bodyPr/>
        <a:lstStyle/>
        <a:p>
          <a:endParaRPr lang="en-US"/>
        </a:p>
      </dgm:t>
    </dgm:pt>
    <dgm:pt modelId="{155F5021-252D-4B6B-8FE2-24E4E9529B96}">
      <dgm:prSet/>
      <dgm:spPr/>
      <dgm:t>
        <a:bodyPr/>
        <a:lstStyle/>
        <a:p>
          <a:r>
            <a:rPr lang="en-US" b="1"/>
            <a:t>C</a:t>
          </a:r>
          <a:r>
            <a:rPr lang="en-US"/>
            <a:t>heeks (fleshy part)</a:t>
          </a:r>
        </a:p>
      </dgm:t>
    </dgm:pt>
    <dgm:pt modelId="{B9CE4655-43DB-4F91-A216-1F2A3EB225D7}" type="parTrans" cxnId="{636FFAB9-CE45-44E8-AC89-39C8AE655113}">
      <dgm:prSet/>
      <dgm:spPr/>
      <dgm:t>
        <a:bodyPr/>
        <a:lstStyle/>
        <a:p>
          <a:endParaRPr lang="en-US"/>
        </a:p>
      </dgm:t>
    </dgm:pt>
    <dgm:pt modelId="{BD5BF3B0-0805-4FF8-A16A-386F85DF69B4}" type="sibTrans" cxnId="{636FFAB9-CE45-44E8-AC89-39C8AE655113}">
      <dgm:prSet/>
      <dgm:spPr/>
      <dgm:t>
        <a:bodyPr/>
        <a:lstStyle/>
        <a:p>
          <a:endParaRPr lang="en-US"/>
        </a:p>
      </dgm:t>
    </dgm:pt>
    <dgm:pt modelId="{8BDBE189-031C-4566-8586-093B826F3BF2}">
      <dgm:prSet/>
      <dgm:spPr/>
      <dgm:t>
        <a:bodyPr/>
        <a:lstStyle/>
        <a:p>
          <a:r>
            <a:rPr lang="en-US" b="1"/>
            <a:t>E</a:t>
          </a:r>
          <a:r>
            <a:rPr lang="en-US"/>
            <a:t>yelids</a:t>
          </a:r>
        </a:p>
      </dgm:t>
    </dgm:pt>
    <dgm:pt modelId="{3DA5363D-37A4-421C-A6AE-4BB2136D3CC3}" type="parTrans" cxnId="{B6B29980-5022-45C6-94FA-0B8985D4DE90}">
      <dgm:prSet/>
      <dgm:spPr/>
      <dgm:t>
        <a:bodyPr/>
        <a:lstStyle/>
        <a:p>
          <a:endParaRPr lang="en-US"/>
        </a:p>
      </dgm:t>
    </dgm:pt>
    <dgm:pt modelId="{C6F114DD-EC05-45EA-A7D0-6F4C900D2491}" type="sibTrans" cxnId="{B6B29980-5022-45C6-94FA-0B8985D4DE90}">
      <dgm:prSet/>
      <dgm:spPr/>
      <dgm:t>
        <a:bodyPr/>
        <a:lstStyle/>
        <a:p>
          <a:endParaRPr lang="en-US"/>
        </a:p>
      </dgm:t>
    </dgm:pt>
    <dgm:pt modelId="{4421EF69-1657-4800-AF3F-933C40DE0F4B}">
      <dgm:prSet/>
      <dgm:spPr/>
      <dgm:t>
        <a:bodyPr/>
        <a:lstStyle/>
        <a:p>
          <a:r>
            <a:rPr lang="en-US" b="1"/>
            <a:t>S</a:t>
          </a:r>
          <a:r>
            <a:rPr lang="en-US"/>
            <a:t>ubconjunctivae</a:t>
          </a:r>
        </a:p>
      </dgm:t>
    </dgm:pt>
    <dgm:pt modelId="{FBACC221-1EAC-4DEC-A7F9-EB1B054295BB}" type="parTrans" cxnId="{70FDF3A1-0CD0-473E-9210-32BD6460A017}">
      <dgm:prSet/>
      <dgm:spPr/>
      <dgm:t>
        <a:bodyPr/>
        <a:lstStyle/>
        <a:p>
          <a:endParaRPr lang="en-US"/>
        </a:p>
      </dgm:t>
    </dgm:pt>
    <dgm:pt modelId="{41B800D9-314F-4595-AF22-EA336D839DF1}" type="sibTrans" cxnId="{70FDF3A1-0CD0-473E-9210-32BD6460A017}">
      <dgm:prSet/>
      <dgm:spPr/>
      <dgm:t>
        <a:bodyPr/>
        <a:lstStyle/>
        <a:p>
          <a:endParaRPr lang="en-US"/>
        </a:p>
      </dgm:t>
    </dgm:pt>
    <dgm:pt modelId="{03D85AD3-0DDA-4092-8AB4-1171C4508D98}">
      <dgm:prSet/>
      <dgm:spPr/>
      <dgm:t>
        <a:bodyPr/>
        <a:lstStyle/>
        <a:p>
          <a:r>
            <a:rPr lang="en-US" dirty="0"/>
            <a:t>Infant is </a:t>
          </a:r>
          <a:r>
            <a:rPr lang="en-US" b="1" dirty="0"/>
            <a:t>4</a:t>
          </a:r>
          <a:r>
            <a:rPr lang="en-US" dirty="0"/>
            <a:t> months or younger</a:t>
          </a:r>
        </a:p>
      </dgm:t>
    </dgm:pt>
    <dgm:pt modelId="{7656888C-945B-44BD-B32F-4986E39D873F}" type="parTrans" cxnId="{4E44D2D2-5E08-410C-B367-7E9FBEBA9D65}">
      <dgm:prSet/>
      <dgm:spPr/>
      <dgm:t>
        <a:bodyPr/>
        <a:lstStyle/>
        <a:p>
          <a:endParaRPr lang="en-US"/>
        </a:p>
      </dgm:t>
    </dgm:pt>
    <dgm:pt modelId="{E194DB03-5D5B-4898-8650-AF51D280975D}" type="sibTrans" cxnId="{4E44D2D2-5E08-410C-B367-7E9FBEBA9D65}">
      <dgm:prSet/>
      <dgm:spPr/>
      <dgm:t>
        <a:bodyPr/>
        <a:lstStyle/>
        <a:p>
          <a:endParaRPr lang="en-US"/>
        </a:p>
      </dgm:t>
    </dgm:pt>
    <dgm:pt modelId="{D8145F2C-BD3D-4DD8-8180-ABBABF848774}">
      <dgm:prSet/>
      <dgm:spPr/>
      <dgm:t>
        <a:bodyPr/>
        <a:lstStyle/>
        <a:p>
          <a:r>
            <a:rPr lang="en-US" dirty="0"/>
            <a:t>Bruising is </a:t>
          </a:r>
          <a:r>
            <a:rPr lang="en-US" b="1" dirty="0"/>
            <a:t>p</a:t>
          </a:r>
          <a:r>
            <a:rPr lang="en-US" dirty="0"/>
            <a:t>atterned</a:t>
          </a:r>
        </a:p>
      </dgm:t>
    </dgm:pt>
    <dgm:pt modelId="{B6A3FBB7-0362-4703-8C91-83AB827F9CB5}" type="parTrans" cxnId="{1DE06CD0-9A93-43CF-9437-6331C66AE80C}">
      <dgm:prSet/>
      <dgm:spPr/>
      <dgm:t>
        <a:bodyPr/>
        <a:lstStyle/>
        <a:p>
          <a:endParaRPr lang="en-US"/>
        </a:p>
      </dgm:t>
    </dgm:pt>
    <dgm:pt modelId="{A63397A9-BC05-426C-8B01-C21D54FE5D5F}" type="sibTrans" cxnId="{1DE06CD0-9A93-43CF-9437-6331C66AE80C}">
      <dgm:prSet/>
      <dgm:spPr/>
      <dgm:t>
        <a:bodyPr/>
        <a:lstStyle/>
        <a:p>
          <a:endParaRPr lang="en-US"/>
        </a:p>
      </dgm:t>
    </dgm:pt>
    <dgm:pt modelId="{1A25BCF1-B9B9-40A0-91B0-0C664C2177D6}" type="pres">
      <dgm:prSet presAssocID="{B6D60D5E-64F6-47CC-ADE1-9EE3EE5F1F5E}" presName="Name0" presStyleCnt="0">
        <dgm:presLayoutVars>
          <dgm:dir/>
          <dgm:animLvl val="lvl"/>
          <dgm:resizeHandles val="exact"/>
        </dgm:presLayoutVars>
      </dgm:prSet>
      <dgm:spPr/>
    </dgm:pt>
    <dgm:pt modelId="{19C930E5-5539-4157-914C-78B2B18EE288}" type="pres">
      <dgm:prSet presAssocID="{A8110CC3-FB67-4148-A29A-F830FC8FD96F}" presName="composite" presStyleCnt="0"/>
      <dgm:spPr/>
    </dgm:pt>
    <dgm:pt modelId="{5A37DD39-B0CF-4DC9-9647-1D9447FE1A9D}" type="pres">
      <dgm:prSet presAssocID="{A8110CC3-FB67-4148-A29A-F830FC8FD96F}" presName="parTx" presStyleLbl="alignNode1" presStyleIdx="0" presStyleCnt="1">
        <dgm:presLayoutVars>
          <dgm:chMax val="0"/>
          <dgm:chPref val="0"/>
          <dgm:bulletEnabled val="1"/>
        </dgm:presLayoutVars>
      </dgm:prSet>
      <dgm:spPr/>
    </dgm:pt>
    <dgm:pt modelId="{F0654B0C-6506-428F-89B5-666E071C4DEC}" type="pres">
      <dgm:prSet presAssocID="{A8110CC3-FB67-4148-A29A-F830FC8FD96F}" presName="desTx" presStyleLbl="alignAccFollowNode1" presStyleIdx="0" presStyleCnt="1">
        <dgm:presLayoutVars>
          <dgm:bulletEnabled val="1"/>
        </dgm:presLayoutVars>
      </dgm:prSet>
      <dgm:spPr/>
    </dgm:pt>
  </dgm:ptLst>
  <dgm:cxnLst>
    <dgm:cxn modelId="{C8CE0709-77DD-4C99-B0AE-238446E42AF8}" type="presOf" srcId="{D8145F2C-BD3D-4DD8-8180-ABBABF848774}" destId="{F0654B0C-6506-428F-89B5-666E071C4DEC}" srcOrd="0" destOrd="10" presId="urn:microsoft.com/office/officeart/2005/8/layout/hList1"/>
    <dgm:cxn modelId="{F500902E-062B-4524-9420-45235D183E05}" srcId="{7984D0DA-61AC-4422-B797-D9C15D37C07D}" destId="{4CBC3B91-9B6B-4B96-9481-518F991B3270}" srcOrd="2" destOrd="0" parTransId="{1A292FD0-D9E0-4BF6-8F4B-C55FAC4D962F}" sibTransId="{C717F5CF-F620-4113-B38D-13AA309DE8F8}"/>
    <dgm:cxn modelId="{C26B8A31-BCA7-45E8-ABE3-78BBC3334E07}" type="presOf" srcId="{B6D60D5E-64F6-47CC-ADE1-9EE3EE5F1F5E}" destId="{1A25BCF1-B9B9-40A0-91B0-0C664C2177D6}" srcOrd="0" destOrd="0" presId="urn:microsoft.com/office/officeart/2005/8/layout/hList1"/>
    <dgm:cxn modelId="{D85C1063-B5EE-4545-A1E8-E55A5A7917C8}" type="presOf" srcId="{D3B437B9-7E25-42FE-A951-C53AF3DE5904}" destId="{F0654B0C-6506-428F-89B5-666E071C4DEC}" srcOrd="0" destOrd="2" presId="urn:microsoft.com/office/officeart/2005/8/layout/hList1"/>
    <dgm:cxn modelId="{2352676A-60EB-4DA2-B0CE-9318AD0AB250}" srcId="{7984D0DA-61AC-4422-B797-D9C15D37C07D}" destId="{D02B42E0-DAA0-4A14-82A5-8BAF6C282E67}" srcOrd="3" destOrd="0" parTransId="{0C7CB018-67FE-4E2B-A73C-7509606F42D3}" sibTransId="{8D46EC53-23D7-40CC-86E7-BDEE5F51D9B8}"/>
    <dgm:cxn modelId="{EF6BC36E-7255-4068-BA78-72D8DC3377D4}" type="presOf" srcId="{4CBC3B91-9B6B-4B96-9481-518F991B3270}" destId="{F0654B0C-6506-428F-89B5-666E071C4DEC}" srcOrd="0" destOrd="3" presId="urn:microsoft.com/office/officeart/2005/8/layout/hList1"/>
    <dgm:cxn modelId="{53CD6D58-CFAA-452B-9794-614A1BDAAD89}" type="presOf" srcId="{D59E468A-D157-4408-99A9-F554A7CB0DAD}" destId="{F0654B0C-6506-428F-89B5-666E071C4DEC}" srcOrd="0" destOrd="5" presId="urn:microsoft.com/office/officeart/2005/8/layout/hList1"/>
    <dgm:cxn modelId="{97E0075A-BA9F-4BE7-A77C-33880A1B6325}" srcId="{A8110CC3-FB67-4148-A29A-F830FC8FD96F}" destId="{7984D0DA-61AC-4422-B797-D9C15D37C07D}" srcOrd="0" destOrd="0" parTransId="{FC7FCCCA-2F20-4BA2-B05D-DDAE7F47D853}" sibTransId="{5777C83A-9661-410F-9550-C295E64F2D57}"/>
    <dgm:cxn modelId="{B6B29980-5022-45C6-94FA-0B8985D4DE90}" srcId="{7984D0DA-61AC-4422-B797-D9C15D37C07D}" destId="{8BDBE189-031C-4566-8586-093B826F3BF2}" srcOrd="6" destOrd="0" parTransId="{3DA5363D-37A4-421C-A6AE-4BB2136D3CC3}" sibTransId="{C6F114DD-EC05-45EA-A7D0-6F4C900D2491}"/>
    <dgm:cxn modelId="{48D05C89-BDE4-40FA-851E-91059A8008B3}" srcId="{7984D0DA-61AC-4422-B797-D9C15D37C07D}" destId="{D59E468A-D157-4408-99A9-F554A7CB0DAD}" srcOrd="4" destOrd="0" parTransId="{9460818E-DC91-4AA5-8CF4-9B9352C3EF5A}" sibTransId="{8458B769-E57E-4C9E-BAA9-827D3876E366}"/>
    <dgm:cxn modelId="{06666B9C-8A1A-41AC-9C52-BFED0F637887}" type="presOf" srcId="{D02B42E0-DAA0-4A14-82A5-8BAF6C282E67}" destId="{F0654B0C-6506-428F-89B5-666E071C4DEC}" srcOrd="0" destOrd="4" presId="urn:microsoft.com/office/officeart/2005/8/layout/hList1"/>
    <dgm:cxn modelId="{70FDF3A1-0CD0-473E-9210-32BD6460A017}" srcId="{7984D0DA-61AC-4422-B797-D9C15D37C07D}" destId="{4421EF69-1657-4800-AF3F-933C40DE0F4B}" srcOrd="7" destOrd="0" parTransId="{FBACC221-1EAC-4DEC-A7F9-EB1B054295BB}" sibTransId="{41B800D9-314F-4595-AF22-EA336D839DF1}"/>
    <dgm:cxn modelId="{EA0E08A4-4DCC-4A9E-9B69-59B4A572CC5F}" type="presOf" srcId="{7984D0DA-61AC-4422-B797-D9C15D37C07D}" destId="{F0654B0C-6506-428F-89B5-666E071C4DEC}" srcOrd="0" destOrd="0" presId="urn:microsoft.com/office/officeart/2005/8/layout/hList1"/>
    <dgm:cxn modelId="{6C4996AB-1ED8-4116-9674-6B3884599F6F}" srcId="{B6D60D5E-64F6-47CC-ADE1-9EE3EE5F1F5E}" destId="{A8110CC3-FB67-4148-A29A-F830FC8FD96F}" srcOrd="0" destOrd="0" parTransId="{D42310A8-0C7B-41B2-B586-B972201F3296}" sibTransId="{024D302C-324E-4528-A5C3-194EDD60E464}"/>
    <dgm:cxn modelId="{E21CC2B5-829C-4F6B-8016-087ED12A09BB}" type="presOf" srcId="{4421EF69-1657-4800-AF3F-933C40DE0F4B}" destId="{F0654B0C-6506-428F-89B5-666E071C4DEC}" srcOrd="0" destOrd="8" presId="urn:microsoft.com/office/officeart/2005/8/layout/hList1"/>
    <dgm:cxn modelId="{68FCF8B7-3184-4EC8-AA10-17F946AC8A3F}" srcId="{7984D0DA-61AC-4422-B797-D9C15D37C07D}" destId="{E0C8BE43-E2B6-419C-8909-69E2F7804115}" srcOrd="0" destOrd="0" parTransId="{3B673054-1F98-4659-83BB-1C176D23556E}" sibTransId="{E108F780-C6DF-471C-A290-7E929FECA5C8}"/>
    <dgm:cxn modelId="{636FFAB9-CE45-44E8-AC89-39C8AE655113}" srcId="{7984D0DA-61AC-4422-B797-D9C15D37C07D}" destId="{155F5021-252D-4B6B-8FE2-24E4E9529B96}" srcOrd="5" destOrd="0" parTransId="{B9CE4655-43DB-4F91-A216-1F2A3EB225D7}" sibTransId="{BD5BF3B0-0805-4FF8-A16A-386F85DF69B4}"/>
    <dgm:cxn modelId="{6599E9BE-387B-437E-81E3-DAEFCCF5EDD2}" type="presOf" srcId="{8BDBE189-031C-4566-8586-093B826F3BF2}" destId="{F0654B0C-6506-428F-89B5-666E071C4DEC}" srcOrd="0" destOrd="7" presId="urn:microsoft.com/office/officeart/2005/8/layout/hList1"/>
    <dgm:cxn modelId="{232BFFCF-C1AE-405A-BBE5-147FA2B57D45}" type="presOf" srcId="{155F5021-252D-4B6B-8FE2-24E4E9529B96}" destId="{F0654B0C-6506-428F-89B5-666E071C4DEC}" srcOrd="0" destOrd="6" presId="urn:microsoft.com/office/officeart/2005/8/layout/hList1"/>
    <dgm:cxn modelId="{1DE06CD0-9A93-43CF-9437-6331C66AE80C}" srcId="{A8110CC3-FB67-4148-A29A-F830FC8FD96F}" destId="{D8145F2C-BD3D-4DD8-8180-ABBABF848774}" srcOrd="2" destOrd="0" parTransId="{B6A3FBB7-0362-4703-8C91-83AB827F9CB5}" sibTransId="{A63397A9-BC05-426C-8B01-C21D54FE5D5F}"/>
    <dgm:cxn modelId="{4E44D2D2-5E08-410C-B367-7E9FBEBA9D65}" srcId="{A8110CC3-FB67-4148-A29A-F830FC8FD96F}" destId="{03D85AD3-0DDA-4092-8AB4-1171C4508D98}" srcOrd="1" destOrd="0" parTransId="{7656888C-945B-44BD-B32F-4986E39D873F}" sibTransId="{E194DB03-5D5B-4898-8650-AF51D280975D}"/>
    <dgm:cxn modelId="{310A73DF-2D36-4930-B462-035ADC4C9395}" type="presOf" srcId="{03D85AD3-0DDA-4092-8AB4-1171C4508D98}" destId="{F0654B0C-6506-428F-89B5-666E071C4DEC}" srcOrd="0" destOrd="9" presId="urn:microsoft.com/office/officeart/2005/8/layout/hList1"/>
    <dgm:cxn modelId="{CEFB4FE8-4078-4B2F-83A8-DFCA70882925}" srcId="{7984D0DA-61AC-4422-B797-D9C15D37C07D}" destId="{D3B437B9-7E25-42FE-A951-C53AF3DE5904}" srcOrd="1" destOrd="0" parTransId="{75B43BBF-DAF2-4B04-A58A-E31BFE99BF7E}" sibTransId="{17509DC7-AB71-4783-ABC9-7F9F0DAF15EA}"/>
    <dgm:cxn modelId="{467050F6-CF1E-46BD-9767-55D8F163A84F}" type="presOf" srcId="{E0C8BE43-E2B6-419C-8909-69E2F7804115}" destId="{F0654B0C-6506-428F-89B5-666E071C4DEC}" srcOrd="0" destOrd="1" presId="urn:microsoft.com/office/officeart/2005/8/layout/hList1"/>
    <dgm:cxn modelId="{0E2C6DF8-0A17-49DC-BA6D-7729BEAD3425}" type="presOf" srcId="{A8110CC3-FB67-4148-A29A-F830FC8FD96F}" destId="{5A37DD39-B0CF-4DC9-9647-1D9447FE1A9D}" srcOrd="0" destOrd="0" presId="urn:microsoft.com/office/officeart/2005/8/layout/hList1"/>
    <dgm:cxn modelId="{38D75920-6C87-444B-ACEA-C67F172ED4AD}" type="presParOf" srcId="{1A25BCF1-B9B9-40A0-91B0-0C664C2177D6}" destId="{19C930E5-5539-4157-914C-78B2B18EE288}" srcOrd="0" destOrd="0" presId="urn:microsoft.com/office/officeart/2005/8/layout/hList1"/>
    <dgm:cxn modelId="{FC57B334-C857-4B7E-A5E4-2989EA15ED53}" type="presParOf" srcId="{19C930E5-5539-4157-914C-78B2B18EE288}" destId="{5A37DD39-B0CF-4DC9-9647-1D9447FE1A9D}" srcOrd="0" destOrd="0" presId="urn:microsoft.com/office/officeart/2005/8/layout/hList1"/>
    <dgm:cxn modelId="{70F36CD5-E938-4DE4-BF8E-91849D82DF7B}" type="presParOf" srcId="{19C930E5-5539-4157-914C-78B2B18EE288}" destId="{F0654B0C-6506-428F-89B5-666E071C4DEC}"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r>
            <a:rPr lang="en-US" sz="3200" dirty="0">
              <a:solidFill>
                <a:sysClr val="windowText" lastClr="000000"/>
              </a:solidFill>
            </a:rPr>
            <a:t>Torso</a:t>
          </a:r>
          <a:r>
            <a:rPr lang="en-US" sz="2000" dirty="0">
              <a:solidFill>
                <a:sysClr val="windowText" lastClr="000000"/>
              </a:solidFill>
            </a:rPr>
            <a:t> </a:t>
          </a:r>
          <a:br>
            <a:rPr lang="en-US" sz="1600" dirty="0">
              <a:solidFill>
                <a:sysClr val="windowText" lastClr="000000"/>
              </a:solidFill>
            </a:rPr>
          </a:br>
          <a:endParaRPr lang="en-US" sz="1600" b="0" dirty="0">
            <a:solidFill>
              <a:sysClr val="windowText" lastClr="000000"/>
            </a:solidFill>
            <a:latin typeface="+mn-lt"/>
          </a:endParaRP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custT="1"/>
      <dgm:spPr/>
      <dgm:t>
        <a:bodyPr/>
        <a:lstStyle/>
        <a:p>
          <a:pPr algn="ctr">
            <a:lnSpc>
              <a:spcPct val="100000"/>
            </a:lnSpc>
            <a:defRPr b="1" spc="20">
              <a:latin typeface="+mj-lt"/>
            </a:defRPr>
          </a:pPr>
          <a:r>
            <a:rPr lang="en-US" sz="3200" dirty="0">
              <a:solidFill>
                <a:schemeClr val="tx1"/>
              </a:solidFill>
            </a:rPr>
            <a:t>Ear</a:t>
          </a:r>
          <a:br>
            <a:rPr lang="en-US" sz="1600" dirty="0">
              <a:solidFill>
                <a:schemeClr val="tx1"/>
              </a:solidFill>
            </a:rPr>
          </a:br>
          <a:endParaRPr lang="en-US" sz="1600" b="0" dirty="0">
            <a:solidFill>
              <a:schemeClr val="tx1"/>
            </a:solidFill>
            <a:latin typeface="+mn-lt"/>
          </a:endParaRP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custT="1"/>
      <dgm:spPr/>
      <dgm:t>
        <a:bodyPr/>
        <a:lstStyle/>
        <a:p>
          <a:pPr algn="ctr">
            <a:lnSpc>
              <a:spcPct val="100000"/>
            </a:lnSpc>
            <a:defRPr b="1" spc="20">
              <a:latin typeface="+mj-lt"/>
            </a:defRPr>
          </a:pPr>
          <a:r>
            <a:rPr lang="en-US" sz="3200" dirty="0">
              <a:solidFill>
                <a:schemeClr val="tx1"/>
              </a:solidFill>
            </a:rPr>
            <a:t>Frenulum</a:t>
          </a:r>
          <a:br>
            <a:rPr lang="en-US" sz="1600" dirty="0">
              <a:solidFill>
                <a:schemeClr val="tx1"/>
              </a:solidFill>
            </a:rPr>
          </a:br>
          <a:endParaRPr lang="en-US" sz="1600" b="0" dirty="0">
            <a:solidFill>
              <a:schemeClr val="tx1"/>
            </a:solidFill>
            <a:latin typeface="+mn-lt"/>
          </a:endParaRP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3200" dirty="0">
              <a:solidFill>
                <a:schemeClr val="tx1"/>
              </a:solidFill>
            </a:rPr>
            <a:t>Subconjunctivae</a:t>
          </a:r>
          <a:br>
            <a:rPr lang="en-US" sz="1600" dirty="0">
              <a:solidFill>
                <a:schemeClr val="tx1"/>
              </a:solidFill>
            </a:rPr>
          </a:br>
          <a:endParaRPr lang="en-US" sz="1600" b="0" dirty="0">
            <a:solidFill>
              <a:schemeClr val="tx1"/>
            </a:solidFill>
            <a:latin typeface="+mn-lt"/>
          </a:endParaRP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41650" custScaleY="144309" custLinFactNeighborY="-2956"/>
      <dgm:spPr>
        <a:prstGeom prst="ellipse">
          <a:avLst/>
        </a:prstGeom>
        <a:blipFill rotWithShape="1">
          <a:blip xmlns:r="http://schemas.openxmlformats.org/officeDocument/2006/relationships" r:embed="rId1"/>
          <a:srcRect/>
          <a:stretch>
            <a:fillRect t="-2000" b="-2000"/>
          </a:stretch>
        </a:blipFill>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17872">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48254" custScaleY="141170"/>
      <dgm:spPr>
        <a:prstGeom prst="ellipse">
          <a:avLst/>
        </a:prstGeom>
        <a:blipFill rotWithShape="1">
          <a:blip xmlns:r="http://schemas.openxmlformats.org/officeDocument/2006/relationships" r:embed="rId2"/>
          <a:srcRect/>
          <a:stretch>
            <a:fillRect l="-38000" r="-38000"/>
          </a:stretch>
        </a:blipFill>
        <a:ln>
          <a:noFill/>
        </a:ln>
      </dgm:spPr>
      <dgm:extLst>
        <a:ext uri="{E40237B7-FDA0-4F09-8148-C483321AD2D9}">
          <dgm14:cNvPr xmlns:dgm14="http://schemas.microsoft.com/office/drawing/2010/diagram" id="0" name="" descr="headshot of team member"/>
        </a:ext>
      </dgm:extLst>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17872">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48490" custScaleY="148928"/>
      <dgm:spPr>
        <a:prstGeom prst="ellipse">
          <a:avLst/>
        </a:prstGeom>
        <a:blipFill rotWithShape="1">
          <a:blip xmlns:r="http://schemas.openxmlformats.org/officeDocument/2006/relationships" r:embed="rId3"/>
          <a:srcRect/>
          <a:stretch>
            <a:fillRect l="-25000" r="-25000"/>
          </a:stretch>
        </a:blipFill>
        <a:ln>
          <a:noFill/>
        </a:ln>
      </dgm:spPr>
      <dgm:extLst>
        <a:ext uri="{E40237B7-FDA0-4F09-8148-C483321AD2D9}">
          <dgm14:cNvPr xmlns:dgm14="http://schemas.microsoft.com/office/drawing/2010/diagram" id="0" name="" descr="headshot of team member"/>
        </a:ext>
      </dgm:extLst>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17872">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custLinFactY="-45265" custLinFactNeighborX="14101" custLinFactNeighborY="-100000">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47198" custScaleY="146342"/>
      <dgm:spPr>
        <a:prstGeom prst="ellipse">
          <a:avLst/>
        </a:prstGeom>
        <a:blipFill rotWithShape="1">
          <a:blip xmlns:r="http://schemas.openxmlformats.org/officeDocument/2006/relationships" r:embed="rId4"/>
          <a:srcRect/>
          <a:stretch>
            <a:fillRect l="-5000" r="-5000"/>
          </a:stretch>
        </a:blipFill>
        <a:ln>
          <a:noFill/>
        </a:ln>
      </dgm:spPr>
      <dgm:extLst>
        <a:ext uri="{E40237B7-FDA0-4F09-8148-C483321AD2D9}">
          <dgm14:cNvPr xmlns:dgm14="http://schemas.microsoft.com/office/drawing/2010/diagram" id="0" name="" descr="headshot of team member"/>
        </a:ext>
      </dgm:extLst>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ScaleX="137598" custLinFactNeighborY="17872">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custLinFactNeighborX="1819" custLinFactNeighborY="-7212">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2D7194-2483-4DBB-85EF-CBD3B648F0F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EC0D647-6B90-4039-96C8-1C9AE389D20A}">
      <dgm:prSet/>
      <dgm:spPr/>
      <dgm:t>
        <a:bodyPr/>
        <a:lstStyle/>
        <a:p>
          <a:r>
            <a:rPr lang="en-US"/>
            <a:t>All personnel in direct contact with the patient should be looking out for bruising. </a:t>
          </a:r>
        </a:p>
      </dgm:t>
    </dgm:pt>
    <dgm:pt modelId="{BA96D871-0C9B-4A85-9E41-B70CC6792C23}" type="parTrans" cxnId="{1983F155-976D-4C8B-BF55-9C1467E7B781}">
      <dgm:prSet/>
      <dgm:spPr/>
      <dgm:t>
        <a:bodyPr/>
        <a:lstStyle/>
        <a:p>
          <a:endParaRPr lang="en-US"/>
        </a:p>
      </dgm:t>
    </dgm:pt>
    <dgm:pt modelId="{BE15598B-15B3-469D-A643-4BE88FA21766}" type="sibTrans" cxnId="{1983F155-976D-4C8B-BF55-9C1467E7B781}">
      <dgm:prSet phldrT="1" phldr="0"/>
      <dgm:spPr/>
      <dgm:t>
        <a:bodyPr/>
        <a:lstStyle/>
        <a:p>
          <a:endParaRPr lang="en-US"/>
        </a:p>
      </dgm:t>
    </dgm:pt>
    <dgm:pt modelId="{08E2327E-1415-4877-B378-3EA48AB54029}">
      <dgm:prSet/>
      <dgm:spPr/>
      <dgm:t>
        <a:bodyPr/>
        <a:lstStyle/>
        <a:p>
          <a:r>
            <a:rPr lang="en-US"/>
            <a:t>The best time to notice bruising is when getting a height and weight. </a:t>
          </a:r>
        </a:p>
      </dgm:t>
    </dgm:pt>
    <dgm:pt modelId="{ABC1A45B-5BC4-448F-91E8-488BB559C10D}" type="parTrans" cxnId="{DF5E50FC-501E-4795-BBEE-98A8122F6240}">
      <dgm:prSet/>
      <dgm:spPr/>
      <dgm:t>
        <a:bodyPr/>
        <a:lstStyle/>
        <a:p>
          <a:endParaRPr lang="en-US"/>
        </a:p>
      </dgm:t>
    </dgm:pt>
    <dgm:pt modelId="{2B646F03-32D6-402D-A6B0-4F4471CD5AA3}" type="sibTrans" cxnId="{DF5E50FC-501E-4795-BBEE-98A8122F6240}">
      <dgm:prSet phldrT="2" phldr="0"/>
      <dgm:spPr/>
      <dgm:t>
        <a:bodyPr/>
        <a:lstStyle/>
        <a:p>
          <a:endParaRPr lang="en-US"/>
        </a:p>
      </dgm:t>
    </dgm:pt>
    <dgm:pt modelId="{E3CC1438-C617-463A-AC4F-FEE317E571FA}">
      <dgm:prSet/>
      <dgm:spPr/>
      <dgm:t>
        <a:bodyPr/>
        <a:lstStyle/>
        <a:p>
          <a:r>
            <a:rPr lang="en-US"/>
            <a:t>Just because a family doesn’t seem suspicious, doesn’t mean a suspicious bruise should not be reported. </a:t>
          </a:r>
        </a:p>
      </dgm:t>
    </dgm:pt>
    <dgm:pt modelId="{708247B4-AEC4-416B-BEB7-BA73F91832A1}" type="parTrans" cxnId="{7D3F20A0-F18D-4016-8E3D-A2EEDEA3D173}">
      <dgm:prSet/>
      <dgm:spPr/>
      <dgm:t>
        <a:bodyPr/>
        <a:lstStyle/>
        <a:p>
          <a:endParaRPr lang="en-US"/>
        </a:p>
      </dgm:t>
    </dgm:pt>
    <dgm:pt modelId="{127A98D0-CB58-47C5-A8E6-A4425DC83939}" type="sibTrans" cxnId="{7D3F20A0-F18D-4016-8E3D-A2EEDEA3D173}">
      <dgm:prSet phldrT="3" phldr="0"/>
      <dgm:spPr/>
      <dgm:t>
        <a:bodyPr/>
        <a:lstStyle/>
        <a:p>
          <a:endParaRPr lang="en-US"/>
        </a:p>
      </dgm:t>
    </dgm:pt>
    <dgm:pt modelId="{66F599E9-8545-4453-92A8-EB716B7FE0ED}" type="pres">
      <dgm:prSet presAssocID="{672D7194-2483-4DBB-85EF-CBD3B648F0F1}" presName="hierChild1" presStyleCnt="0">
        <dgm:presLayoutVars>
          <dgm:chPref val="1"/>
          <dgm:dir/>
          <dgm:animOne val="branch"/>
          <dgm:animLvl val="lvl"/>
          <dgm:resizeHandles/>
        </dgm:presLayoutVars>
      </dgm:prSet>
      <dgm:spPr/>
    </dgm:pt>
    <dgm:pt modelId="{18F4DA46-2012-435F-B5F5-5835E39D7959}" type="pres">
      <dgm:prSet presAssocID="{9EC0D647-6B90-4039-96C8-1C9AE389D20A}" presName="hierRoot1" presStyleCnt="0"/>
      <dgm:spPr/>
    </dgm:pt>
    <dgm:pt modelId="{1F3B00A4-EF90-4170-BDB2-4C31D81DFCEB}" type="pres">
      <dgm:prSet presAssocID="{9EC0D647-6B90-4039-96C8-1C9AE389D20A}" presName="composite" presStyleCnt="0"/>
      <dgm:spPr/>
    </dgm:pt>
    <dgm:pt modelId="{C9F8A633-B231-4A20-9612-4A95FBE6CA18}" type="pres">
      <dgm:prSet presAssocID="{9EC0D647-6B90-4039-96C8-1C9AE389D20A}" presName="background" presStyleLbl="node0" presStyleIdx="0" presStyleCnt="3"/>
      <dgm:spPr/>
    </dgm:pt>
    <dgm:pt modelId="{00180586-F100-4AAF-BFF9-555DD2806448}" type="pres">
      <dgm:prSet presAssocID="{9EC0D647-6B90-4039-96C8-1C9AE389D20A}" presName="text" presStyleLbl="fgAcc0" presStyleIdx="0" presStyleCnt="3">
        <dgm:presLayoutVars>
          <dgm:chPref val="3"/>
        </dgm:presLayoutVars>
      </dgm:prSet>
      <dgm:spPr/>
    </dgm:pt>
    <dgm:pt modelId="{AB371BDD-DA07-4A97-8F56-512ED60766B3}" type="pres">
      <dgm:prSet presAssocID="{9EC0D647-6B90-4039-96C8-1C9AE389D20A}" presName="hierChild2" presStyleCnt="0"/>
      <dgm:spPr/>
    </dgm:pt>
    <dgm:pt modelId="{A89F361E-A4D3-4859-B03E-01736A992924}" type="pres">
      <dgm:prSet presAssocID="{08E2327E-1415-4877-B378-3EA48AB54029}" presName="hierRoot1" presStyleCnt="0"/>
      <dgm:spPr/>
    </dgm:pt>
    <dgm:pt modelId="{4AD55C07-2630-4BC8-BD76-E269EC9999EA}" type="pres">
      <dgm:prSet presAssocID="{08E2327E-1415-4877-B378-3EA48AB54029}" presName="composite" presStyleCnt="0"/>
      <dgm:spPr/>
    </dgm:pt>
    <dgm:pt modelId="{A921678F-38FD-46F0-AB23-6845D17BC627}" type="pres">
      <dgm:prSet presAssocID="{08E2327E-1415-4877-B378-3EA48AB54029}" presName="background" presStyleLbl="node0" presStyleIdx="1" presStyleCnt="3"/>
      <dgm:spPr/>
    </dgm:pt>
    <dgm:pt modelId="{3B5F23B7-E114-4365-96A7-626F041E6558}" type="pres">
      <dgm:prSet presAssocID="{08E2327E-1415-4877-B378-3EA48AB54029}" presName="text" presStyleLbl="fgAcc0" presStyleIdx="1" presStyleCnt="3">
        <dgm:presLayoutVars>
          <dgm:chPref val="3"/>
        </dgm:presLayoutVars>
      </dgm:prSet>
      <dgm:spPr/>
    </dgm:pt>
    <dgm:pt modelId="{FD4449FE-E16E-48DF-8B4B-7E8E72A909F3}" type="pres">
      <dgm:prSet presAssocID="{08E2327E-1415-4877-B378-3EA48AB54029}" presName="hierChild2" presStyleCnt="0"/>
      <dgm:spPr/>
    </dgm:pt>
    <dgm:pt modelId="{BDB08BDF-1F50-4407-BAEA-4F1EB764136E}" type="pres">
      <dgm:prSet presAssocID="{E3CC1438-C617-463A-AC4F-FEE317E571FA}" presName="hierRoot1" presStyleCnt="0"/>
      <dgm:spPr/>
    </dgm:pt>
    <dgm:pt modelId="{CDDAFCE5-8415-4C50-B425-D8C9E9093D06}" type="pres">
      <dgm:prSet presAssocID="{E3CC1438-C617-463A-AC4F-FEE317E571FA}" presName="composite" presStyleCnt="0"/>
      <dgm:spPr/>
    </dgm:pt>
    <dgm:pt modelId="{5FC9EB9A-2DDF-4062-86AB-9091A7DE3B7C}" type="pres">
      <dgm:prSet presAssocID="{E3CC1438-C617-463A-AC4F-FEE317E571FA}" presName="background" presStyleLbl="node0" presStyleIdx="2" presStyleCnt="3"/>
      <dgm:spPr/>
    </dgm:pt>
    <dgm:pt modelId="{946D4D05-B58F-46C1-9812-4B3DDD9F6AC1}" type="pres">
      <dgm:prSet presAssocID="{E3CC1438-C617-463A-AC4F-FEE317E571FA}" presName="text" presStyleLbl="fgAcc0" presStyleIdx="2" presStyleCnt="3">
        <dgm:presLayoutVars>
          <dgm:chPref val="3"/>
        </dgm:presLayoutVars>
      </dgm:prSet>
      <dgm:spPr/>
    </dgm:pt>
    <dgm:pt modelId="{AAAC377C-F17C-4201-9494-FBB2CA9BA60C}" type="pres">
      <dgm:prSet presAssocID="{E3CC1438-C617-463A-AC4F-FEE317E571FA}" presName="hierChild2" presStyleCnt="0"/>
      <dgm:spPr/>
    </dgm:pt>
  </dgm:ptLst>
  <dgm:cxnLst>
    <dgm:cxn modelId="{1746CB1E-15DE-49AD-9D40-CD4E9A957B29}" type="presOf" srcId="{672D7194-2483-4DBB-85EF-CBD3B648F0F1}" destId="{66F599E9-8545-4453-92A8-EB716B7FE0ED}" srcOrd="0" destOrd="0" presId="urn:microsoft.com/office/officeart/2005/8/layout/hierarchy1"/>
    <dgm:cxn modelId="{1983F155-976D-4C8B-BF55-9C1467E7B781}" srcId="{672D7194-2483-4DBB-85EF-CBD3B648F0F1}" destId="{9EC0D647-6B90-4039-96C8-1C9AE389D20A}" srcOrd="0" destOrd="0" parTransId="{BA96D871-0C9B-4A85-9E41-B70CC6792C23}" sibTransId="{BE15598B-15B3-469D-A643-4BE88FA21766}"/>
    <dgm:cxn modelId="{6D133A76-DC34-4160-A1B7-9E4A22769B55}" type="presOf" srcId="{08E2327E-1415-4877-B378-3EA48AB54029}" destId="{3B5F23B7-E114-4365-96A7-626F041E6558}" srcOrd="0" destOrd="0" presId="urn:microsoft.com/office/officeart/2005/8/layout/hierarchy1"/>
    <dgm:cxn modelId="{CACE4B79-3204-4968-B33E-5DA7CE6DF32A}" type="presOf" srcId="{9EC0D647-6B90-4039-96C8-1C9AE389D20A}" destId="{00180586-F100-4AAF-BFF9-555DD2806448}" srcOrd="0" destOrd="0" presId="urn:microsoft.com/office/officeart/2005/8/layout/hierarchy1"/>
    <dgm:cxn modelId="{7D3F20A0-F18D-4016-8E3D-A2EEDEA3D173}" srcId="{672D7194-2483-4DBB-85EF-CBD3B648F0F1}" destId="{E3CC1438-C617-463A-AC4F-FEE317E571FA}" srcOrd="2" destOrd="0" parTransId="{708247B4-AEC4-416B-BEB7-BA73F91832A1}" sibTransId="{127A98D0-CB58-47C5-A8E6-A4425DC83939}"/>
    <dgm:cxn modelId="{4493E7EA-9BD3-4BE5-AAC7-DE3F896BF7D6}" type="presOf" srcId="{E3CC1438-C617-463A-AC4F-FEE317E571FA}" destId="{946D4D05-B58F-46C1-9812-4B3DDD9F6AC1}" srcOrd="0" destOrd="0" presId="urn:microsoft.com/office/officeart/2005/8/layout/hierarchy1"/>
    <dgm:cxn modelId="{DF5E50FC-501E-4795-BBEE-98A8122F6240}" srcId="{672D7194-2483-4DBB-85EF-CBD3B648F0F1}" destId="{08E2327E-1415-4877-B378-3EA48AB54029}" srcOrd="1" destOrd="0" parTransId="{ABC1A45B-5BC4-448F-91E8-488BB559C10D}" sibTransId="{2B646F03-32D6-402D-A6B0-4F4471CD5AA3}"/>
    <dgm:cxn modelId="{0D802738-5D49-401D-A67D-F8C2D877ECEE}" type="presParOf" srcId="{66F599E9-8545-4453-92A8-EB716B7FE0ED}" destId="{18F4DA46-2012-435F-B5F5-5835E39D7959}" srcOrd="0" destOrd="0" presId="urn:microsoft.com/office/officeart/2005/8/layout/hierarchy1"/>
    <dgm:cxn modelId="{D08D0CF7-C5EC-471F-AF30-93E0A520FF1C}" type="presParOf" srcId="{18F4DA46-2012-435F-B5F5-5835E39D7959}" destId="{1F3B00A4-EF90-4170-BDB2-4C31D81DFCEB}" srcOrd="0" destOrd="0" presId="urn:microsoft.com/office/officeart/2005/8/layout/hierarchy1"/>
    <dgm:cxn modelId="{080021EB-AEEF-4DAB-BAC3-50F6B97374B2}" type="presParOf" srcId="{1F3B00A4-EF90-4170-BDB2-4C31D81DFCEB}" destId="{C9F8A633-B231-4A20-9612-4A95FBE6CA18}" srcOrd="0" destOrd="0" presId="urn:microsoft.com/office/officeart/2005/8/layout/hierarchy1"/>
    <dgm:cxn modelId="{61EA507A-B4E1-4555-A6FE-D67AA11B9970}" type="presParOf" srcId="{1F3B00A4-EF90-4170-BDB2-4C31D81DFCEB}" destId="{00180586-F100-4AAF-BFF9-555DD2806448}" srcOrd="1" destOrd="0" presId="urn:microsoft.com/office/officeart/2005/8/layout/hierarchy1"/>
    <dgm:cxn modelId="{ABB60BFD-0FB9-4F87-BB68-7B19FF35A9D3}" type="presParOf" srcId="{18F4DA46-2012-435F-B5F5-5835E39D7959}" destId="{AB371BDD-DA07-4A97-8F56-512ED60766B3}" srcOrd="1" destOrd="0" presId="urn:microsoft.com/office/officeart/2005/8/layout/hierarchy1"/>
    <dgm:cxn modelId="{C6127C3F-57D2-4FC9-8D56-FCDC10F6E414}" type="presParOf" srcId="{66F599E9-8545-4453-92A8-EB716B7FE0ED}" destId="{A89F361E-A4D3-4859-B03E-01736A992924}" srcOrd="1" destOrd="0" presId="urn:microsoft.com/office/officeart/2005/8/layout/hierarchy1"/>
    <dgm:cxn modelId="{6B1B606B-D9B4-4BF9-9088-C0BA818E341E}" type="presParOf" srcId="{A89F361E-A4D3-4859-B03E-01736A992924}" destId="{4AD55C07-2630-4BC8-BD76-E269EC9999EA}" srcOrd="0" destOrd="0" presId="urn:microsoft.com/office/officeart/2005/8/layout/hierarchy1"/>
    <dgm:cxn modelId="{3DFECDE3-C4EB-4E23-BC11-89B1F0C86CDB}" type="presParOf" srcId="{4AD55C07-2630-4BC8-BD76-E269EC9999EA}" destId="{A921678F-38FD-46F0-AB23-6845D17BC627}" srcOrd="0" destOrd="0" presId="urn:microsoft.com/office/officeart/2005/8/layout/hierarchy1"/>
    <dgm:cxn modelId="{27BA2262-B7F9-43A9-BBD3-69E410800632}" type="presParOf" srcId="{4AD55C07-2630-4BC8-BD76-E269EC9999EA}" destId="{3B5F23B7-E114-4365-96A7-626F041E6558}" srcOrd="1" destOrd="0" presId="urn:microsoft.com/office/officeart/2005/8/layout/hierarchy1"/>
    <dgm:cxn modelId="{EEA2DADC-4AC0-46BA-9712-3688FF753E50}" type="presParOf" srcId="{A89F361E-A4D3-4859-B03E-01736A992924}" destId="{FD4449FE-E16E-48DF-8B4B-7E8E72A909F3}" srcOrd="1" destOrd="0" presId="urn:microsoft.com/office/officeart/2005/8/layout/hierarchy1"/>
    <dgm:cxn modelId="{D26C95E4-D3A4-4F9F-A95A-961176152571}" type="presParOf" srcId="{66F599E9-8545-4453-92A8-EB716B7FE0ED}" destId="{BDB08BDF-1F50-4407-BAEA-4F1EB764136E}" srcOrd="2" destOrd="0" presId="urn:microsoft.com/office/officeart/2005/8/layout/hierarchy1"/>
    <dgm:cxn modelId="{D183F899-AFE3-42CB-AC27-770E47074753}" type="presParOf" srcId="{BDB08BDF-1F50-4407-BAEA-4F1EB764136E}" destId="{CDDAFCE5-8415-4C50-B425-D8C9E9093D06}" srcOrd="0" destOrd="0" presId="urn:microsoft.com/office/officeart/2005/8/layout/hierarchy1"/>
    <dgm:cxn modelId="{667734CE-7423-42C8-B344-CC926C56EBD3}" type="presParOf" srcId="{CDDAFCE5-8415-4C50-B425-D8C9E9093D06}" destId="{5FC9EB9A-2DDF-4062-86AB-9091A7DE3B7C}" srcOrd="0" destOrd="0" presId="urn:microsoft.com/office/officeart/2005/8/layout/hierarchy1"/>
    <dgm:cxn modelId="{A7006802-EED8-4E17-B26D-A610B5B74B94}" type="presParOf" srcId="{CDDAFCE5-8415-4C50-B425-D8C9E9093D06}" destId="{946D4D05-B58F-46C1-9812-4B3DDD9F6AC1}" srcOrd="1" destOrd="0" presId="urn:microsoft.com/office/officeart/2005/8/layout/hierarchy1"/>
    <dgm:cxn modelId="{FFB1EA57-D305-48FF-B213-E7E836A653C7}" type="presParOf" srcId="{BDB08BDF-1F50-4407-BAEA-4F1EB764136E}" destId="{AAAC377C-F17C-4201-9494-FBB2CA9BA60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7DD39-B0CF-4DC9-9647-1D9447FE1A9D}">
      <dsp:nvSpPr>
        <dsp:cNvPr id="0" name=""/>
        <dsp:cNvSpPr/>
      </dsp:nvSpPr>
      <dsp:spPr>
        <a:xfrm>
          <a:off x="0" y="76644"/>
          <a:ext cx="5092194" cy="5472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Consider abuse if:</a:t>
          </a:r>
        </a:p>
      </dsp:txBody>
      <dsp:txXfrm>
        <a:off x="0" y="76644"/>
        <a:ext cx="5092194" cy="547200"/>
      </dsp:txXfrm>
    </dsp:sp>
    <dsp:sp modelId="{F0654B0C-6506-428F-89B5-666E071C4DEC}">
      <dsp:nvSpPr>
        <dsp:cNvPr id="0" name=""/>
        <dsp:cNvSpPr/>
      </dsp:nvSpPr>
      <dsp:spPr>
        <a:xfrm>
          <a:off x="0" y="623844"/>
          <a:ext cx="5092194" cy="365084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Bruising is within the regions of</a:t>
          </a:r>
        </a:p>
        <a:p>
          <a:pPr marL="342900" lvl="2" indent="-171450" algn="l" defTabSz="844550">
            <a:lnSpc>
              <a:spcPct val="90000"/>
            </a:lnSpc>
            <a:spcBef>
              <a:spcPct val="0"/>
            </a:spcBef>
            <a:spcAft>
              <a:spcPct val="15000"/>
            </a:spcAft>
            <a:buChar char="•"/>
          </a:pPr>
          <a:r>
            <a:rPr lang="en-US" sz="1900" b="1" kern="1200"/>
            <a:t>T</a:t>
          </a:r>
          <a:r>
            <a:rPr lang="en-US" sz="1900" kern="1200"/>
            <a:t>orso</a:t>
          </a:r>
        </a:p>
        <a:p>
          <a:pPr marL="342900" lvl="2" indent="-171450" algn="l" defTabSz="844550">
            <a:lnSpc>
              <a:spcPct val="90000"/>
            </a:lnSpc>
            <a:spcBef>
              <a:spcPct val="0"/>
            </a:spcBef>
            <a:spcAft>
              <a:spcPct val="15000"/>
            </a:spcAft>
            <a:buChar char="•"/>
          </a:pPr>
          <a:r>
            <a:rPr lang="en-US" sz="1900" b="1" kern="1200"/>
            <a:t>E</a:t>
          </a:r>
          <a:r>
            <a:rPr lang="en-US" sz="1900" kern="1200"/>
            <a:t>ars</a:t>
          </a:r>
        </a:p>
        <a:p>
          <a:pPr marL="342900" lvl="2" indent="-171450" algn="l" defTabSz="844550">
            <a:lnSpc>
              <a:spcPct val="90000"/>
            </a:lnSpc>
            <a:spcBef>
              <a:spcPct val="0"/>
            </a:spcBef>
            <a:spcAft>
              <a:spcPct val="15000"/>
            </a:spcAft>
            <a:buChar char="•"/>
          </a:pPr>
          <a:r>
            <a:rPr lang="en-US" sz="1900" b="1" kern="1200"/>
            <a:t>N</a:t>
          </a:r>
          <a:r>
            <a:rPr lang="en-US" sz="1900" kern="1200"/>
            <a:t>eck</a:t>
          </a:r>
        </a:p>
        <a:p>
          <a:pPr marL="342900" lvl="2" indent="-171450" algn="l" defTabSz="844550">
            <a:lnSpc>
              <a:spcPct val="90000"/>
            </a:lnSpc>
            <a:spcBef>
              <a:spcPct val="0"/>
            </a:spcBef>
            <a:spcAft>
              <a:spcPct val="15000"/>
            </a:spcAft>
            <a:buChar char="•"/>
          </a:pPr>
          <a:r>
            <a:rPr lang="en-US" sz="1900" b="1" kern="1200"/>
            <a:t>F</a:t>
          </a:r>
          <a:r>
            <a:rPr lang="en-US" sz="1900" kern="1200"/>
            <a:t>renulum</a:t>
          </a:r>
        </a:p>
        <a:p>
          <a:pPr marL="342900" lvl="2" indent="-171450" algn="l" defTabSz="844550">
            <a:lnSpc>
              <a:spcPct val="90000"/>
            </a:lnSpc>
            <a:spcBef>
              <a:spcPct val="0"/>
            </a:spcBef>
            <a:spcAft>
              <a:spcPct val="15000"/>
            </a:spcAft>
            <a:buChar char="•"/>
          </a:pPr>
          <a:r>
            <a:rPr lang="en-US" sz="1900" b="1" kern="1200"/>
            <a:t>A</a:t>
          </a:r>
          <a:r>
            <a:rPr lang="en-US" sz="1900" kern="1200"/>
            <a:t>ngle of Jaw</a:t>
          </a:r>
        </a:p>
        <a:p>
          <a:pPr marL="342900" lvl="2" indent="-171450" algn="l" defTabSz="844550">
            <a:lnSpc>
              <a:spcPct val="90000"/>
            </a:lnSpc>
            <a:spcBef>
              <a:spcPct val="0"/>
            </a:spcBef>
            <a:spcAft>
              <a:spcPct val="15000"/>
            </a:spcAft>
            <a:buChar char="•"/>
          </a:pPr>
          <a:r>
            <a:rPr lang="en-US" sz="1900" b="1" kern="1200"/>
            <a:t>C</a:t>
          </a:r>
          <a:r>
            <a:rPr lang="en-US" sz="1900" kern="1200"/>
            <a:t>heeks (fleshy part)</a:t>
          </a:r>
        </a:p>
        <a:p>
          <a:pPr marL="342900" lvl="2" indent="-171450" algn="l" defTabSz="844550">
            <a:lnSpc>
              <a:spcPct val="90000"/>
            </a:lnSpc>
            <a:spcBef>
              <a:spcPct val="0"/>
            </a:spcBef>
            <a:spcAft>
              <a:spcPct val="15000"/>
            </a:spcAft>
            <a:buChar char="•"/>
          </a:pPr>
          <a:r>
            <a:rPr lang="en-US" sz="1900" b="1" kern="1200"/>
            <a:t>E</a:t>
          </a:r>
          <a:r>
            <a:rPr lang="en-US" sz="1900" kern="1200"/>
            <a:t>yelids</a:t>
          </a:r>
        </a:p>
        <a:p>
          <a:pPr marL="342900" lvl="2" indent="-171450" algn="l" defTabSz="844550">
            <a:lnSpc>
              <a:spcPct val="90000"/>
            </a:lnSpc>
            <a:spcBef>
              <a:spcPct val="0"/>
            </a:spcBef>
            <a:spcAft>
              <a:spcPct val="15000"/>
            </a:spcAft>
            <a:buChar char="•"/>
          </a:pPr>
          <a:r>
            <a:rPr lang="en-US" sz="1900" b="1" kern="1200"/>
            <a:t>S</a:t>
          </a:r>
          <a:r>
            <a:rPr lang="en-US" sz="1900" kern="1200"/>
            <a:t>ubconjunctivae</a:t>
          </a:r>
        </a:p>
        <a:p>
          <a:pPr marL="171450" lvl="1" indent="-171450" algn="l" defTabSz="844550">
            <a:lnSpc>
              <a:spcPct val="90000"/>
            </a:lnSpc>
            <a:spcBef>
              <a:spcPct val="0"/>
            </a:spcBef>
            <a:spcAft>
              <a:spcPct val="15000"/>
            </a:spcAft>
            <a:buChar char="•"/>
          </a:pPr>
          <a:r>
            <a:rPr lang="en-US" sz="1900" kern="1200" dirty="0"/>
            <a:t>Infant is </a:t>
          </a:r>
          <a:r>
            <a:rPr lang="en-US" sz="1900" b="1" kern="1200" dirty="0"/>
            <a:t>4</a:t>
          </a:r>
          <a:r>
            <a:rPr lang="en-US" sz="1900" kern="1200" dirty="0"/>
            <a:t> months or younger</a:t>
          </a:r>
        </a:p>
        <a:p>
          <a:pPr marL="171450" lvl="1" indent="-171450" algn="l" defTabSz="844550">
            <a:lnSpc>
              <a:spcPct val="90000"/>
            </a:lnSpc>
            <a:spcBef>
              <a:spcPct val="0"/>
            </a:spcBef>
            <a:spcAft>
              <a:spcPct val="15000"/>
            </a:spcAft>
            <a:buChar char="•"/>
          </a:pPr>
          <a:r>
            <a:rPr lang="en-US" sz="1900" kern="1200" dirty="0"/>
            <a:t>Bruising is </a:t>
          </a:r>
          <a:r>
            <a:rPr lang="en-US" sz="1900" b="1" kern="1200" dirty="0"/>
            <a:t>p</a:t>
          </a:r>
          <a:r>
            <a:rPr lang="en-US" sz="1900" kern="1200" dirty="0"/>
            <a:t>atterned</a:t>
          </a:r>
        </a:p>
      </dsp:txBody>
      <dsp:txXfrm>
        <a:off x="0" y="623844"/>
        <a:ext cx="5092194" cy="3650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39480" y="431074"/>
          <a:ext cx="2385244" cy="2430019"/>
        </a:xfrm>
        <a:prstGeom prst="ellipse">
          <a:avLst/>
        </a:prstGeom>
        <a:blipFill rotWithShape="1">
          <a:blip xmlns:r="http://schemas.openxmlformats.org/officeDocument/2006/relationships" r:embed="rId1"/>
          <a:srcRect/>
          <a:stretch>
            <a:fillRect t="-2000" b="-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72500" y="2951374"/>
          <a:ext cx="2161283"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spc="20">
              <a:latin typeface="+mj-lt"/>
            </a:defRPr>
          </a:pPr>
          <a:r>
            <a:rPr lang="en-US" sz="3200" kern="1200" dirty="0">
              <a:solidFill>
                <a:sysClr val="windowText" lastClr="000000"/>
              </a:solidFill>
            </a:rPr>
            <a:t>Torso</a:t>
          </a:r>
          <a:r>
            <a:rPr lang="en-US" sz="2000" kern="1200" dirty="0">
              <a:solidFill>
                <a:sysClr val="windowText" lastClr="000000"/>
              </a:solidFill>
            </a:rPr>
            <a:t> </a:t>
          </a:r>
          <a:br>
            <a:rPr lang="en-US" sz="1600" kern="1200" dirty="0">
              <a:solidFill>
                <a:sysClr val="windowText" lastClr="000000"/>
              </a:solidFill>
            </a:rPr>
          </a:br>
          <a:endParaRPr lang="en-US" sz="1600" b="0" kern="1200" dirty="0">
            <a:solidFill>
              <a:sysClr val="windowText" lastClr="000000"/>
            </a:solidFill>
            <a:latin typeface="+mn-lt"/>
          </a:endParaRPr>
        </a:p>
      </dsp:txBody>
      <dsp:txXfrm>
        <a:off x="72500" y="2951374"/>
        <a:ext cx="2161283" cy="487484"/>
      </dsp:txXfrm>
    </dsp:sp>
    <dsp:sp modelId="{7D166BBB-55AF-452C-B9A0-94A1EE55FF4F}">
      <dsp:nvSpPr>
        <dsp:cNvPr id="0" name=""/>
        <dsp:cNvSpPr/>
      </dsp:nvSpPr>
      <dsp:spPr>
        <a:xfrm>
          <a:off x="72500" y="3417023"/>
          <a:ext cx="2161283" cy="603915"/>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723988" y="507279"/>
          <a:ext cx="2496449" cy="2377161"/>
        </a:xfrm>
        <a:prstGeom prst="ellipse">
          <a:avLst/>
        </a:prstGeom>
        <a:blipFill rotWithShape="1">
          <a:blip xmlns:r="http://schemas.openxmlformats.org/officeDocument/2006/relationships" r:embed="rId2"/>
          <a:srcRect/>
          <a:stretch>
            <a:fillRect l="-38000" r="-3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891571" y="2951374"/>
          <a:ext cx="2161283"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spc="20">
              <a:latin typeface="+mj-lt"/>
            </a:defRPr>
          </a:pPr>
          <a:r>
            <a:rPr lang="en-US" sz="3200" kern="1200" dirty="0">
              <a:solidFill>
                <a:schemeClr val="tx1"/>
              </a:solidFill>
            </a:rPr>
            <a:t>Ear</a:t>
          </a:r>
          <a:br>
            <a:rPr lang="en-US" sz="1600" kern="1200" dirty="0">
              <a:solidFill>
                <a:schemeClr val="tx1"/>
              </a:solidFill>
            </a:rPr>
          </a:br>
          <a:endParaRPr lang="en-US" sz="1600" b="0" kern="1200" dirty="0">
            <a:solidFill>
              <a:schemeClr val="tx1"/>
            </a:solidFill>
            <a:latin typeface="+mn-lt"/>
          </a:endParaRPr>
        </a:p>
      </dsp:txBody>
      <dsp:txXfrm>
        <a:off x="2891571" y="2951374"/>
        <a:ext cx="2161283" cy="487484"/>
      </dsp:txXfrm>
    </dsp:sp>
    <dsp:sp modelId="{1223E777-77CB-4A9A-BF21-12B513842696}">
      <dsp:nvSpPr>
        <dsp:cNvPr id="0" name=""/>
        <dsp:cNvSpPr/>
      </dsp:nvSpPr>
      <dsp:spPr>
        <a:xfrm>
          <a:off x="2891571" y="3417023"/>
          <a:ext cx="2161283" cy="603915"/>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598662" y="441960"/>
          <a:ext cx="2500423" cy="2507798"/>
        </a:xfrm>
        <a:prstGeom prst="ellipse">
          <a:avLst/>
        </a:prstGeom>
        <a:blipFill rotWithShape="1">
          <a:blip xmlns:r="http://schemas.openxmlformats.org/officeDocument/2006/relationships" r:embed="rId3"/>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768232" y="2951374"/>
          <a:ext cx="2161283"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spc="20">
              <a:latin typeface="+mj-lt"/>
            </a:defRPr>
          </a:pPr>
          <a:r>
            <a:rPr lang="en-US" sz="3200" kern="1200" dirty="0">
              <a:solidFill>
                <a:schemeClr val="tx1"/>
              </a:solidFill>
            </a:rPr>
            <a:t>Frenulum</a:t>
          </a:r>
          <a:br>
            <a:rPr lang="en-US" sz="1600" kern="1200" dirty="0">
              <a:solidFill>
                <a:schemeClr val="tx1"/>
              </a:solidFill>
            </a:rPr>
          </a:br>
          <a:endParaRPr lang="en-US" sz="1600" b="0" kern="1200" dirty="0">
            <a:solidFill>
              <a:schemeClr val="tx1"/>
            </a:solidFill>
            <a:latin typeface="+mn-lt"/>
          </a:endParaRPr>
        </a:p>
      </dsp:txBody>
      <dsp:txXfrm>
        <a:off x="5768232" y="2951374"/>
        <a:ext cx="2161283" cy="487484"/>
      </dsp:txXfrm>
    </dsp:sp>
    <dsp:sp modelId="{EE420F84-477D-4635-BEF8-66426E9A259D}">
      <dsp:nvSpPr>
        <dsp:cNvPr id="0" name=""/>
        <dsp:cNvSpPr/>
      </dsp:nvSpPr>
      <dsp:spPr>
        <a:xfrm>
          <a:off x="6072994" y="2539746"/>
          <a:ext cx="2161283" cy="603915"/>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724917" y="463733"/>
          <a:ext cx="2478667" cy="2464252"/>
        </a:xfrm>
        <a:prstGeom prst="ellipse">
          <a:avLst/>
        </a:prstGeom>
        <a:blipFill rotWithShape="1">
          <a:blip xmlns:r="http://schemas.openxmlformats.org/officeDocument/2006/relationships" r:embed="rId4"/>
          <a:srcRect/>
          <a:stretch>
            <a:fillRect l="-5000" r="-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477309" y="2951374"/>
          <a:ext cx="2973882"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spc="20">
              <a:latin typeface="+mj-lt"/>
            </a:defRPr>
          </a:pPr>
          <a:r>
            <a:rPr lang="en-US" sz="3200" kern="1200" dirty="0">
              <a:solidFill>
                <a:schemeClr val="tx1"/>
              </a:solidFill>
            </a:rPr>
            <a:t>Subconjunctivae</a:t>
          </a:r>
          <a:br>
            <a:rPr lang="en-US" sz="1600" kern="1200" dirty="0">
              <a:solidFill>
                <a:schemeClr val="tx1"/>
              </a:solidFill>
            </a:rPr>
          </a:br>
          <a:endParaRPr lang="en-US" sz="1600" b="0" kern="1200" dirty="0">
            <a:solidFill>
              <a:schemeClr val="tx1"/>
            </a:solidFill>
            <a:latin typeface="+mn-lt"/>
          </a:endParaRPr>
        </a:p>
      </dsp:txBody>
      <dsp:txXfrm>
        <a:off x="8477309" y="2951374"/>
        <a:ext cx="2973882" cy="487484"/>
      </dsp:txXfrm>
    </dsp:sp>
    <dsp:sp modelId="{5A7600AF-A34B-4D03-B3D6-B3C760AE8E06}">
      <dsp:nvSpPr>
        <dsp:cNvPr id="0" name=""/>
        <dsp:cNvSpPr/>
      </dsp:nvSpPr>
      <dsp:spPr>
        <a:xfrm>
          <a:off x="8922923" y="3373469"/>
          <a:ext cx="2161283" cy="60391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8A633-B231-4A20-9612-4A95FBE6CA18}">
      <dsp:nvSpPr>
        <dsp:cNvPr id="0" name=""/>
        <dsp:cNvSpPr/>
      </dsp:nvSpPr>
      <dsp:spPr>
        <a:xfrm>
          <a:off x="0" y="834505"/>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80586-F100-4AAF-BFF9-555DD2806448}">
      <dsp:nvSpPr>
        <dsp:cNvPr id="0" name=""/>
        <dsp:cNvSpPr/>
      </dsp:nvSpPr>
      <dsp:spPr>
        <a:xfrm>
          <a:off x="328612" y="1146687"/>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All personnel in direct contact with the patient should be looking out for bruising. </a:t>
          </a:r>
        </a:p>
      </dsp:txBody>
      <dsp:txXfrm>
        <a:off x="383617" y="1201692"/>
        <a:ext cx="2847502" cy="1768010"/>
      </dsp:txXfrm>
    </dsp:sp>
    <dsp:sp modelId="{A921678F-38FD-46F0-AB23-6845D17BC627}">
      <dsp:nvSpPr>
        <dsp:cNvPr id="0" name=""/>
        <dsp:cNvSpPr/>
      </dsp:nvSpPr>
      <dsp:spPr>
        <a:xfrm>
          <a:off x="3614737" y="834505"/>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F23B7-E114-4365-96A7-626F041E6558}">
      <dsp:nvSpPr>
        <dsp:cNvPr id="0" name=""/>
        <dsp:cNvSpPr/>
      </dsp:nvSpPr>
      <dsp:spPr>
        <a:xfrm>
          <a:off x="3943350" y="1146687"/>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best time to notice bruising is when getting a height and weight. </a:t>
          </a:r>
        </a:p>
      </dsp:txBody>
      <dsp:txXfrm>
        <a:off x="3998355" y="1201692"/>
        <a:ext cx="2847502" cy="1768010"/>
      </dsp:txXfrm>
    </dsp:sp>
    <dsp:sp modelId="{5FC9EB9A-2DDF-4062-86AB-9091A7DE3B7C}">
      <dsp:nvSpPr>
        <dsp:cNvPr id="0" name=""/>
        <dsp:cNvSpPr/>
      </dsp:nvSpPr>
      <dsp:spPr>
        <a:xfrm>
          <a:off x="7229475" y="834505"/>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D4D05-B58F-46C1-9812-4B3DDD9F6AC1}">
      <dsp:nvSpPr>
        <dsp:cNvPr id="0" name=""/>
        <dsp:cNvSpPr/>
      </dsp:nvSpPr>
      <dsp:spPr>
        <a:xfrm>
          <a:off x="7558087" y="1146687"/>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Just because a family doesn’t seem suspicious, doesn’t mean a suspicious bruise should not be reported. </a:t>
          </a:r>
        </a:p>
      </dsp:txBody>
      <dsp:txXfrm>
        <a:off x="7613092" y="1201692"/>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11/23/2023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health care system documenting and defining child abuse has always been a struggle. Finding a tool for practitioners to utilize while promoting objectivity and consistency through practices is a desperate need here in Idaho. We are a group of LCSC students and are attempting to educate on this need. Ten-4 </a:t>
            </a:r>
            <a:r>
              <a:rPr lang="en-US" dirty="0" err="1"/>
              <a:t>FACESp</a:t>
            </a:r>
            <a:r>
              <a:rPr lang="en-US" dirty="0"/>
              <a:t> is an algorithm used for identifying and distinguishing bruising in children under the age of 4 years old and has already been rolled out successfully in several states. As a group we hope to bring that same success here to Idaho and create a safer health care system for our children.</a:t>
            </a:r>
          </a:p>
        </p:txBody>
      </p:sp>
      <p:sp>
        <p:nvSpPr>
          <p:cNvPr id="4" name="Slide Number Placeholder 3"/>
          <p:cNvSpPr>
            <a:spLocks noGrp="1"/>
          </p:cNvSpPr>
          <p:nvPr>
            <p:ph type="sldNum" sz="quarter" idx="5"/>
          </p:nvPr>
        </p:nvSpPr>
        <p:spPr/>
        <p:txBody>
          <a:bodyPr/>
          <a:lstStyle/>
          <a:p>
            <a:fld id="{D40C6A29-4676-420C-BBE3-ACC2B80F64D4}" type="slidenum">
              <a:rPr lang="en-US" smtClean="0"/>
              <a:t>1</a:t>
            </a:fld>
            <a:endParaRPr lang="en-US" dirty="0"/>
          </a:p>
        </p:txBody>
      </p:sp>
    </p:spTree>
    <p:extLst>
      <p:ext uri="{BB962C8B-B14F-4D97-AF65-F5344CB8AC3E}">
        <p14:creationId xmlns:p14="http://schemas.microsoft.com/office/powerpoint/2010/main" val="102712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Idaho census bureau, in 2021, Idaho had 2,268 child maltreatment victims. Three of those were child fatalities, and in 2020 we had ten child fatalities in Idaho. Approximately 25% of these child maltreatment victims were less than one year old. This is the most common age of child maltreatment due to abusive head trauma, otherwise known as shaking baby syndrome. Of these statistics, nearly 55% of the children were Caucasian, which is of important note due to stereotypes we can create in our heads. Bruises can be missed or not reported because these children come from a nice, white, dual parent family, and we create a belief that this would never happen to them. This leads to our last statistic- 42% of maltreatment cases were known to a medical provider, but the children were not protected from future harm due to not reporting or taking the bruises seriously. </a:t>
            </a:r>
          </a:p>
        </p:txBody>
      </p:sp>
      <p:sp>
        <p:nvSpPr>
          <p:cNvPr id="4" name="Slide Number Placeholder 3"/>
          <p:cNvSpPr>
            <a:spLocks noGrp="1"/>
          </p:cNvSpPr>
          <p:nvPr>
            <p:ph type="sldNum" sz="quarter" idx="5"/>
          </p:nvPr>
        </p:nvSpPr>
        <p:spPr/>
        <p:txBody>
          <a:bodyPr/>
          <a:lstStyle/>
          <a:p>
            <a:fld id="{D40C6A29-4676-420C-BBE3-ACC2B80F64D4}" type="slidenum">
              <a:rPr lang="en-US" smtClean="0"/>
              <a:t>2</a:t>
            </a:fld>
            <a:endParaRPr lang="en-US" dirty="0"/>
          </a:p>
        </p:txBody>
      </p:sp>
    </p:spTree>
    <p:extLst>
      <p:ext uri="{BB962C8B-B14F-4D97-AF65-F5344CB8AC3E}">
        <p14:creationId xmlns:p14="http://schemas.microsoft.com/office/powerpoint/2010/main" val="11231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potential solution to this problem is recognizing abusive versus non-abusive bruises. We all know that toddlers and small children are prone to bruising during their everyday activities, but those bruises likely happen in common places such as bony prominences such as the knees and elbows. Abusive bruises happen in less common areas, with over half being on the head and neck. When we fail to recognize and investigate these abusive bruises, it can lead to potentially fatal outcomes for these patients. The TEN-4 </a:t>
            </a:r>
            <a:r>
              <a:rPr lang="en-US" dirty="0" err="1"/>
              <a:t>FACESp</a:t>
            </a:r>
            <a:r>
              <a:rPr lang="en-US" dirty="0"/>
              <a:t> tool is an evidence-based screening tool to help us as healthcare professionals identify abusive bruises in these children.</a:t>
            </a:r>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dirty="0"/>
          </a:p>
        </p:txBody>
      </p:sp>
    </p:spTree>
    <p:extLst>
      <p:ext uri="{BB962C8B-B14F-4D97-AF65-F5344CB8AC3E}">
        <p14:creationId xmlns:p14="http://schemas.microsoft.com/office/powerpoint/2010/main" val="137654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previously TEN-4 rule was recently refined and renamed as the TEN-4-FACESp rule after data indicated a need for high sensitivity to increase effectiveness practice. The ten regions of bruising were modified to add angle of the jaw, fleshy area of cheeks, subconjunctivae, the frenulum, and any areas of patterned bruising. These specific bruising locations overlapped with a significant number of misclassified abuse cases. The torso, ears, neck, and eyelids remain as other bruising regions to be considered for abuse. The age range was recently extended from infants of 4 months to now, infants 4.99 months or younger. With these changes, TEN-4-FACESp now has a sensitivity of 95.6% and specificity of 87.1%. For more information on the newest changes to this screening tool, visit the JAMA article referenced at the end of this presentation. </a:t>
            </a:r>
          </a:p>
        </p:txBody>
      </p:sp>
      <p:sp>
        <p:nvSpPr>
          <p:cNvPr id="4" name="Slide Number Placeholder 3"/>
          <p:cNvSpPr>
            <a:spLocks noGrp="1"/>
          </p:cNvSpPr>
          <p:nvPr>
            <p:ph type="sldNum" sz="quarter" idx="5"/>
          </p:nvPr>
        </p:nvSpPr>
        <p:spPr/>
        <p:txBody>
          <a:bodyPr/>
          <a:lstStyle/>
          <a:p>
            <a:fld id="{D40C6A29-4676-420C-BBE3-ACC2B80F64D4}" type="slidenum">
              <a:rPr lang="en-US" smtClean="0"/>
              <a:t>4</a:t>
            </a:fld>
            <a:endParaRPr lang="en-US" dirty="0"/>
          </a:p>
        </p:txBody>
      </p:sp>
    </p:spTree>
    <p:extLst>
      <p:ext uri="{BB962C8B-B14F-4D97-AF65-F5344CB8AC3E}">
        <p14:creationId xmlns:p14="http://schemas.microsoft.com/office/powerpoint/2010/main" val="194125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examples of bruising that would warrant further investigation and possible report for abuse. </a:t>
            </a:r>
          </a:p>
        </p:txBody>
      </p:sp>
      <p:sp>
        <p:nvSpPr>
          <p:cNvPr id="4" name="Slide Number Placeholder 3"/>
          <p:cNvSpPr>
            <a:spLocks noGrp="1"/>
          </p:cNvSpPr>
          <p:nvPr>
            <p:ph type="sldNum" sz="quarter" idx="5"/>
          </p:nvPr>
        </p:nvSpPr>
        <p:spPr/>
        <p:txBody>
          <a:bodyPr/>
          <a:lstStyle/>
          <a:p>
            <a:fld id="{D40C6A29-4676-420C-BBE3-ACC2B80F64D4}" type="slidenum">
              <a:rPr lang="en-US" smtClean="0"/>
              <a:t>5</a:t>
            </a:fld>
            <a:endParaRPr lang="en-US" dirty="0"/>
          </a:p>
        </p:txBody>
      </p:sp>
    </p:spTree>
    <p:extLst>
      <p:ext uri="{BB962C8B-B14F-4D97-AF65-F5344CB8AC3E}">
        <p14:creationId xmlns:p14="http://schemas.microsoft.com/office/powerpoint/2010/main" val="322597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who should recognize these bruises? Anyone who encounters the child or parent should be on the lookout for abuse. Even whoever is checking the child in at a front desk should be aware of why they are visiting, and any suspicious behavior from a parent or child. The very best time to recognize these areas of abusive bruising is when obtaining the height and weight for these children. On infants and young toddlers, this practice is often done with the child undressed leaving it the perfect time to observe the child's whole body for any suspicious bruises, if this is not done undressed, a thorough skin inspection should be done on these children who are less than 4 years old. Lastly, this was touched on a little bit previously, but do not overlook signs of abuse because the child is part of a nice family, or a family that looks like your own. </a:t>
            </a:r>
          </a:p>
        </p:txBody>
      </p:sp>
      <p:sp>
        <p:nvSpPr>
          <p:cNvPr id="4" name="Slide Number Placeholder 3"/>
          <p:cNvSpPr>
            <a:spLocks noGrp="1"/>
          </p:cNvSpPr>
          <p:nvPr>
            <p:ph type="sldNum" sz="quarter" idx="5"/>
          </p:nvPr>
        </p:nvSpPr>
        <p:spPr/>
        <p:txBody>
          <a:bodyPr/>
          <a:lstStyle/>
          <a:p>
            <a:fld id="{D40C6A29-4676-420C-BBE3-ACC2B80F64D4}" type="slidenum">
              <a:rPr lang="en-US" smtClean="0"/>
              <a:t>6</a:t>
            </a:fld>
            <a:endParaRPr lang="en-US" dirty="0"/>
          </a:p>
        </p:txBody>
      </p:sp>
    </p:spTree>
    <p:extLst>
      <p:ext uri="{BB962C8B-B14F-4D97-AF65-F5344CB8AC3E}">
        <p14:creationId xmlns:p14="http://schemas.microsoft.com/office/powerpoint/2010/main" val="139517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confronting about a suspicious bruise be sure to ask open ended questions and refrain from jumping to conclusions. Also be sure to document exactly how these conversations go. </a:t>
            </a:r>
            <a:r>
              <a:rPr lang="en-US" b="0" i="0" u="none" strike="noStrike" dirty="0">
                <a:solidFill>
                  <a:srgbClr val="111111"/>
                </a:solidFill>
                <a:effectLst/>
                <a:latin typeface="Lato" panose="020F0502020204030203" pitchFamily="34" charset="0"/>
              </a:rPr>
              <a:t>We recognize that making a report can be a difficult and scary decision. However, we need everyone to do their part to protect children. Remember, you do not need to prove your concerns before making the report, but objective observations go along way when it comes to law enforcement being able to respond. </a:t>
            </a:r>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7</a:t>
            </a:fld>
            <a:endParaRPr lang="en-US" dirty="0"/>
          </a:p>
        </p:txBody>
      </p:sp>
    </p:spTree>
    <p:extLst>
      <p:ext uri="{BB962C8B-B14F-4D97-AF65-F5344CB8AC3E}">
        <p14:creationId xmlns:p14="http://schemas.microsoft.com/office/powerpoint/2010/main" val="164582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consult your facility to see if there is an existing policy they use for reporting suspected child abuse. </a:t>
            </a:r>
          </a:p>
        </p:txBody>
      </p:sp>
      <p:sp>
        <p:nvSpPr>
          <p:cNvPr id="4" name="Slide Number Placeholder 3"/>
          <p:cNvSpPr>
            <a:spLocks noGrp="1"/>
          </p:cNvSpPr>
          <p:nvPr>
            <p:ph type="sldNum" sz="quarter" idx="5"/>
          </p:nvPr>
        </p:nvSpPr>
        <p:spPr/>
        <p:txBody>
          <a:bodyPr/>
          <a:lstStyle/>
          <a:p>
            <a:fld id="{D40C6A29-4676-420C-BBE3-ACC2B80F64D4}" type="slidenum">
              <a:rPr lang="en-US" smtClean="0"/>
              <a:t>8</a:t>
            </a:fld>
            <a:endParaRPr lang="en-US" dirty="0"/>
          </a:p>
        </p:txBody>
      </p:sp>
    </p:spTree>
    <p:extLst>
      <p:ext uri="{BB962C8B-B14F-4D97-AF65-F5344CB8AC3E}">
        <p14:creationId xmlns:p14="http://schemas.microsoft.com/office/powerpoint/2010/main" val="284551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Facts and information were obtained from the JAMA article listed above, as well as at faceitabuse.org. For more information on TEN-4-FACESp, please visit either one of these sites.</a:t>
            </a:r>
          </a:p>
          <a:p>
            <a:r>
              <a:rPr lang="en-US" dirty="0"/>
              <a:t>https://faceitabuse.org/</a:t>
            </a:r>
          </a:p>
          <a:p>
            <a:r>
              <a:rPr lang="en-US" sz="1200" dirty="0"/>
              <a:t>https://doi.org/10.1001/jamanetworkopen.2021.5832 </a:t>
            </a:r>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dirty="0"/>
          </a:p>
        </p:txBody>
      </p:sp>
    </p:spTree>
    <p:extLst>
      <p:ext uri="{BB962C8B-B14F-4D97-AF65-F5344CB8AC3E}">
        <p14:creationId xmlns:p14="http://schemas.microsoft.com/office/powerpoint/2010/main" val="8489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hyperlink" Target="tel:855-552-KID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tel:208-334-KID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p:txBody>
          <a:bodyPr/>
          <a:lstStyle/>
          <a:p>
            <a:r>
              <a:rPr lang="en-US" dirty="0">
                <a:solidFill>
                  <a:srgbClr val="FFFFFF"/>
                </a:solidFill>
              </a:rPr>
              <a:t>TEN-4-FACESp</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normAutofit fontScale="92500" lnSpcReduction="20000"/>
          </a:bodyPr>
          <a:lstStyle/>
          <a:p>
            <a:r>
              <a:rPr lang="en-US" dirty="0">
                <a:solidFill>
                  <a:srgbClr val="FFFFFF"/>
                </a:solidFill>
              </a:rPr>
              <a:t>A Bruising Clinical Decision Rule</a:t>
            </a:r>
          </a:p>
          <a:p>
            <a:endParaRPr lang="en-US" dirty="0">
              <a:solidFill>
                <a:srgbClr val="FFFFFF"/>
              </a:solidFill>
            </a:endParaRPr>
          </a:p>
          <a:p>
            <a:r>
              <a:rPr lang="en-US" sz="1800" dirty="0">
                <a:solidFill>
                  <a:srgbClr val="FFFFFF"/>
                </a:solidFill>
              </a:rPr>
              <a:t>Rachel Stalker, </a:t>
            </a:r>
            <a:r>
              <a:rPr lang="en-US" sz="1800" dirty="0" err="1">
                <a:solidFill>
                  <a:srgbClr val="FFFFFF"/>
                </a:solidFill>
              </a:rPr>
              <a:t>Lyndi</a:t>
            </a:r>
            <a:r>
              <a:rPr lang="en-US" sz="1800" dirty="0">
                <a:solidFill>
                  <a:srgbClr val="FFFFFF"/>
                </a:solidFill>
              </a:rPr>
              <a:t> Loveland, Becca </a:t>
            </a:r>
            <a:r>
              <a:rPr lang="en-US" sz="1800" dirty="0" err="1">
                <a:solidFill>
                  <a:srgbClr val="FFFFFF"/>
                </a:solidFill>
              </a:rPr>
              <a:t>Boragine</a:t>
            </a:r>
            <a:endParaRPr lang="en-US" sz="1800" dirty="0">
              <a:solidFill>
                <a:srgbClr val="FFFFFF"/>
              </a:solidFill>
            </a:endParaRPr>
          </a:p>
          <a:p>
            <a:endParaRPr lang="en-US" dirty="0"/>
          </a:p>
        </p:txBody>
      </p:sp>
    </p:spTree>
    <p:extLst>
      <p:ext uri="{BB962C8B-B14F-4D97-AF65-F5344CB8AC3E}">
        <p14:creationId xmlns:p14="http://schemas.microsoft.com/office/powerpoint/2010/main" val="80096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13">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15">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9" name="Rectangle 1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D050D92-0094-47A5-A279-CA20FFBD5BC5}"/>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kern="1200">
                <a:solidFill>
                  <a:schemeClr val="tx1"/>
                </a:solidFill>
                <a:latin typeface="+mj-lt"/>
                <a:ea typeface="+mj-ea"/>
                <a:cs typeface="+mj-cs"/>
              </a:rPr>
              <a:t>The Problem We’re Facing</a:t>
            </a:r>
          </a:p>
        </p:txBody>
      </p:sp>
      <p:sp>
        <p:nvSpPr>
          <p:cNvPr id="31" name="Freeform: Shape 1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8815392-4ED2-45A5-D99B-47C49CF8FED1}"/>
              </a:ext>
            </a:extLst>
          </p:cNvPr>
          <p:cNvSpPr>
            <a:spLocks noGrp="1"/>
          </p:cNvSpPr>
          <p:nvPr>
            <p:ph idx="1"/>
          </p:nvPr>
        </p:nvSpPr>
        <p:spPr>
          <a:xfrm>
            <a:off x="838200" y="1825625"/>
            <a:ext cx="5393361" cy="4351338"/>
          </a:xfrm>
        </p:spPr>
        <p:txBody>
          <a:bodyPr vert="horz" lIns="91440" tIns="45720" rIns="91440" bIns="45720" rtlCol="0">
            <a:normAutofit/>
          </a:bodyPr>
          <a:lstStyle/>
          <a:p>
            <a:pPr marL="342900" indent="-228600">
              <a:buFont typeface="Arial" panose="020B0604020202020204" pitchFamily="34" charset="0"/>
              <a:buChar char="•"/>
            </a:pPr>
            <a:r>
              <a:rPr lang="en-US"/>
              <a:t>In 2021, Idaho had 2,268 child maltreatment victims- 3 of which were child fatalities</a:t>
            </a:r>
          </a:p>
          <a:p>
            <a:pPr marL="342900" indent="-228600">
              <a:buFont typeface="Arial" panose="020B0604020202020204" pitchFamily="34" charset="0"/>
              <a:buChar char="•"/>
            </a:pPr>
            <a:r>
              <a:rPr lang="en-US"/>
              <a:t>25.2% of these children were less than 1 year of age</a:t>
            </a:r>
          </a:p>
          <a:p>
            <a:pPr marL="342900" indent="-228600">
              <a:buFont typeface="Arial" panose="020B0604020202020204" pitchFamily="34" charset="0"/>
              <a:buChar char="•"/>
            </a:pPr>
            <a:r>
              <a:rPr lang="en-US"/>
              <a:t>54.9% of these children were Caucasian</a:t>
            </a:r>
          </a:p>
          <a:p>
            <a:pPr marL="342900" indent="-228600">
              <a:buFont typeface="Arial" panose="020B0604020202020204" pitchFamily="34" charset="0"/>
              <a:buChar char="•"/>
            </a:pPr>
            <a:r>
              <a:rPr lang="en-US"/>
              <a:t>42% of maltreatment cases were known to a medical provider, but children were not protected from future harm</a:t>
            </a:r>
          </a:p>
          <a:p>
            <a:pPr indent="-228600">
              <a:buFont typeface="Arial" panose="020B0604020202020204" pitchFamily="34" charset="0"/>
              <a:buChar char="•"/>
            </a:pPr>
            <a:endParaRPr lang="en-US"/>
          </a:p>
          <a:p>
            <a:pPr indent="-228600">
              <a:buFont typeface="Arial" panose="020B0604020202020204" pitchFamily="34" charset="0"/>
              <a:buChar char="•"/>
            </a:pPr>
            <a:endParaRPr lang="en-US"/>
          </a:p>
        </p:txBody>
      </p:sp>
      <p:sp>
        <p:nvSpPr>
          <p:cNvPr id="33" name="Oval 2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18A8528-FA47-B989-A048-01C33F6F725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sp>
        <p:nvSpPr>
          <p:cNvPr id="24" name="Freeform: Shape 2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1D6429A2-E64E-C29C-3748-61476053A613}"/>
              </a:ext>
            </a:extLst>
          </p:cNvPr>
          <p:cNvPicPr>
            <a:picLocks noGrp="1" noChangeAspect="1"/>
          </p:cNvPicPr>
          <p:nvPr>
            <p:ph type="pic" sz="quarter" idx="13"/>
          </p:nvPr>
        </p:nvPicPr>
        <p:blipFill rotWithShape="1">
          <a:blip r:embed="rId3"/>
          <a:srcRect t="444" r="-1"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6" name="Freeform: Shape 2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4254"/>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23449"/>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93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lstStyle/>
          <a:p>
            <a:r>
              <a:rPr lang="en-US" dirty="0">
                <a:solidFill>
                  <a:srgbClr val="FFFFFF"/>
                </a:solidFill>
              </a:rPr>
              <a:t>A Potential Solution</a:t>
            </a:r>
            <a:endParaRPr lang="en-US" dirty="0"/>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788152" y="1527048"/>
            <a:ext cx="5233416" cy="4253992"/>
          </a:xfrm>
        </p:spPr>
        <p:txBody>
          <a:bodyPr>
            <a:normAutofit fontScale="92500" lnSpcReduction="10000"/>
          </a:bodyPr>
          <a:lstStyle/>
          <a:p>
            <a:pPr marL="457200" indent="-457200">
              <a:buFont typeface="Arial" panose="020B0604020202020204" pitchFamily="34" charset="0"/>
              <a:buChar char="•"/>
            </a:pPr>
            <a:r>
              <a:rPr lang="en-US" dirty="0"/>
              <a:t>Evidence shows considerable differences between abusive and non-abusive bruises</a:t>
            </a:r>
          </a:p>
          <a:p>
            <a:pPr marL="457200" indent="-457200">
              <a:buFont typeface="Arial" panose="020B0604020202020204" pitchFamily="34" charset="0"/>
              <a:buChar char="•"/>
            </a:pPr>
            <a:r>
              <a:rPr lang="en-US" dirty="0"/>
              <a:t>Failure to recognize abusive bruising is a medical decision-making error causing poor patient outcomes</a:t>
            </a:r>
          </a:p>
          <a:p>
            <a:pPr marL="457200" indent="-457200">
              <a:buFont typeface="Arial" panose="020B0604020202020204" pitchFamily="34" charset="0"/>
              <a:buChar char="•"/>
            </a:pPr>
            <a:r>
              <a:rPr lang="en-US" dirty="0"/>
              <a:t>TEN-4 </a:t>
            </a:r>
            <a:r>
              <a:rPr lang="en-US" dirty="0" err="1"/>
              <a:t>FACESp</a:t>
            </a:r>
            <a:r>
              <a:rPr lang="en-US" dirty="0"/>
              <a:t> is an evidence-based screening tool to help healthcare professionals identify abusive injuries in children</a:t>
            </a:r>
          </a:p>
          <a:p>
            <a:pPr marL="457200" indent="-4572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kern="1200">
                <a:solidFill>
                  <a:schemeClr val="tx1"/>
                </a:solidFill>
                <a:latin typeface="+mj-lt"/>
                <a:ea typeface="+mj-ea"/>
                <a:cs typeface="+mj-cs"/>
              </a:rPr>
              <a:t>TEN-4-FACESp Bruising Rule</a:t>
            </a:r>
          </a:p>
        </p:txBody>
      </p:sp>
      <p:sp>
        <p:nvSpPr>
          <p:cNvPr id="29" name="Oval 2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3"/>
          <a:srcRect t="3740"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1" name="Arc 3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4"/>
          <a:srcRect t="10391" r="-3" b="4138"/>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4</a:t>
            </a:fld>
            <a:endParaRPr kumimoji="0" lang="en-US" b="0" i="0" u="none" strike="noStrike" normalizeH="0" noProof="0">
              <a:ln>
                <a:noFill/>
              </a:ln>
              <a:solidFill>
                <a:srgbClr val="FFFFFF"/>
              </a:solidFill>
              <a:effectLst/>
              <a:uLnTx/>
              <a:uFillTx/>
            </a:endParaRPr>
          </a:p>
        </p:txBody>
      </p:sp>
      <p:graphicFrame>
        <p:nvGraphicFramePr>
          <p:cNvPr id="18" name="Content Placeholder 4">
            <a:extLst>
              <a:ext uri="{FF2B5EF4-FFF2-40B4-BE49-F238E27FC236}">
                <a16:creationId xmlns:a16="http://schemas.microsoft.com/office/drawing/2014/main" id="{F4280976-FFAF-0A41-AC82-D95407F95CAC}"/>
              </a:ext>
            </a:extLst>
          </p:cNvPr>
          <p:cNvGraphicFramePr>
            <a:graphicFrameLocks noGrp="1"/>
          </p:cNvGraphicFramePr>
          <p:nvPr>
            <p:ph idx="1"/>
            <p:extLst>
              <p:ext uri="{D42A27DB-BD31-4B8C-83A1-F6EECF244321}">
                <p14:modId xmlns:p14="http://schemas.microsoft.com/office/powerpoint/2010/main" val="852134160"/>
              </p:ext>
            </p:extLst>
          </p:nvPr>
        </p:nvGraphicFramePr>
        <p:xfrm>
          <a:off x="838201" y="1825625"/>
          <a:ext cx="5092194"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219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AA74-F89F-48A1-B941-897EC05BA69F}"/>
              </a:ext>
            </a:extLst>
          </p:cNvPr>
          <p:cNvSpPr>
            <a:spLocks noGrp="1"/>
          </p:cNvSpPr>
          <p:nvPr>
            <p:ph type="title"/>
          </p:nvPr>
        </p:nvSpPr>
        <p:spPr/>
        <p:txBody>
          <a:bodyPr/>
          <a:lstStyle/>
          <a:p>
            <a:r>
              <a:rPr lang="en-US" dirty="0"/>
              <a:t>Examples of Suspicious Bruising</a:t>
            </a:r>
          </a:p>
        </p:txBody>
      </p:sp>
      <p:graphicFrame>
        <p:nvGraphicFramePr>
          <p:cNvPr id="5" name="Content Placeholder 2" descr="Team Smart Art Graphic&#10;">
            <a:extLst>
              <a:ext uri="{FF2B5EF4-FFF2-40B4-BE49-F238E27FC236}">
                <a16:creationId xmlns:a16="http://schemas.microsoft.com/office/drawing/2014/main" id="{9C6D4AB6-2821-496B-916D-DC02A2DBB124}"/>
              </a:ext>
            </a:extLst>
          </p:cNvPr>
          <p:cNvGraphicFramePr>
            <a:graphicFrameLocks noGrp="1"/>
          </p:cNvGraphicFramePr>
          <p:nvPr>
            <p:ph idx="1"/>
            <p:extLst>
              <p:ext uri="{D42A27DB-BD31-4B8C-83A1-F6EECF244321}">
                <p14:modId xmlns:p14="http://schemas.microsoft.com/office/powerpoint/2010/main" val="3652432143"/>
              </p:ext>
            </p:extLst>
          </p:nvPr>
        </p:nvGraphicFramePr>
        <p:xfrm>
          <a:off x="393192" y="1463040"/>
          <a:ext cx="11411712"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A8C87077-3DA0-43A0-9187-E1AACEF316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53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Arc 57">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78260B10-25FE-445D-A9FD-06B618F1B961}"/>
              </a:ext>
            </a:extLst>
          </p:cNvPr>
          <p:cNvSpPr>
            <a:spLocks noGrp="1"/>
          </p:cNvSpPr>
          <p:nvPr>
            <p:ph type="title"/>
          </p:nvPr>
        </p:nvSpPr>
        <p:spPr>
          <a:xfrm>
            <a:off x="838200" y="365125"/>
            <a:ext cx="10515600" cy="1325563"/>
          </a:xfrm>
        </p:spPr>
        <p:txBody>
          <a:bodyPr>
            <a:normAutofit/>
          </a:bodyPr>
          <a:lstStyle/>
          <a:p>
            <a:pPr algn="ctr"/>
            <a:r>
              <a:rPr lang="en-US"/>
              <a:t>Who and when to recognize bruises</a:t>
            </a:r>
          </a:p>
        </p:txBody>
      </p:sp>
      <p:sp>
        <p:nvSpPr>
          <p:cNvPr id="14" name="Slide Number Placeholder 13">
            <a:extLst>
              <a:ext uri="{FF2B5EF4-FFF2-40B4-BE49-F238E27FC236}">
                <a16:creationId xmlns:a16="http://schemas.microsoft.com/office/drawing/2014/main" id="{8A5B9DFF-1E65-43C9-B2DE-90CD91DFAE1A}"/>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6</a:t>
            </a:fld>
            <a:endPar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5" name="Content Placeholder 2">
            <a:extLst>
              <a:ext uri="{FF2B5EF4-FFF2-40B4-BE49-F238E27FC236}">
                <a16:creationId xmlns:a16="http://schemas.microsoft.com/office/drawing/2014/main" id="{5232305C-A69D-B5F1-8253-58E6E571B491}"/>
              </a:ext>
            </a:extLst>
          </p:cNvPr>
          <p:cNvGraphicFramePr>
            <a:graphicFrameLocks noGrp="1"/>
          </p:cNvGraphicFramePr>
          <p:nvPr>
            <p:ph idx="1"/>
            <p:extLst>
              <p:ext uri="{D42A27DB-BD31-4B8C-83A1-F6EECF244321}">
                <p14:modId xmlns:p14="http://schemas.microsoft.com/office/powerpoint/2010/main" val="3118318717"/>
              </p:ext>
            </p:extLst>
          </p:nvPr>
        </p:nvGraphicFramePr>
        <p:xfrm>
          <a:off x="838200" y="1825625"/>
          <a:ext cx="10515600" cy="3859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795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3806D5-FBDA-E42E-6DBB-64240EAB3C96}"/>
              </a:ext>
            </a:extLst>
          </p:cNvPr>
          <p:cNvSpPr>
            <a:spLocks noGrp="1"/>
          </p:cNvSpPr>
          <p:nvPr>
            <p:ph type="title"/>
          </p:nvPr>
        </p:nvSpPr>
        <p:spPr>
          <a:xfrm>
            <a:off x="956826" y="1112969"/>
            <a:ext cx="3937298" cy="4166010"/>
          </a:xfrm>
        </p:spPr>
        <p:txBody>
          <a:bodyPr>
            <a:normAutofit/>
          </a:bodyPr>
          <a:lstStyle/>
          <a:p>
            <a:r>
              <a:rPr lang="en-US">
                <a:solidFill>
                  <a:srgbClr val="FFFFFF"/>
                </a:solidFill>
              </a:rPr>
              <a:t>How to report suspected abuse in Idaho</a:t>
            </a:r>
          </a:p>
        </p:txBody>
      </p:sp>
      <p:sp>
        <p:nvSpPr>
          <p:cNvPr id="15"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189E74-353D-D7BD-453D-5C4799FB75DB}"/>
              </a:ext>
            </a:extLst>
          </p:cNvPr>
          <p:cNvSpPr>
            <a:spLocks noGrp="1"/>
          </p:cNvSpPr>
          <p:nvPr>
            <p:ph idx="1"/>
          </p:nvPr>
        </p:nvSpPr>
        <p:spPr>
          <a:xfrm>
            <a:off x="5521613" y="1098980"/>
            <a:ext cx="6648824" cy="4889350"/>
          </a:xfrm>
        </p:spPr>
        <p:txBody>
          <a:bodyPr anchor="t">
            <a:normAutofit/>
          </a:bodyPr>
          <a:lstStyle/>
          <a:p>
            <a:r>
              <a:rPr lang="en-US" dirty="0"/>
              <a:t>-All Healthcare workers are mandatory reporters!</a:t>
            </a:r>
          </a:p>
          <a:p>
            <a:r>
              <a:rPr lang="en-US" dirty="0"/>
              <a:t>-Call Idaho Child Health and Welfare </a:t>
            </a:r>
            <a:r>
              <a:rPr lang="en-US" i="0" u="none" strike="noStrike" dirty="0">
                <a:solidFill>
                  <a:srgbClr val="111111"/>
                </a:solidFill>
                <a:effectLst/>
              </a:rPr>
              <a:t>Statewide: </a:t>
            </a:r>
            <a:r>
              <a:rPr lang="en-US" i="0" u="sng" dirty="0">
                <a:solidFill>
                  <a:srgbClr val="1A0DAB"/>
                </a:solidFill>
                <a:effectLst/>
                <a:hlinkClick r:id="rId3"/>
              </a:rPr>
              <a:t>855-552-KIDS</a:t>
            </a:r>
            <a:r>
              <a:rPr lang="en-US" i="0" u="none" strike="noStrike" dirty="0">
                <a:solidFill>
                  <a:srgbClr val="111111"/>
                </a:solidFill>
                <a:effectLst/>
              </a:rPr>
              <a:t> (5437)</a:t>
            </a:r>
            <a:br>
              <a:rPr lang="en-US" dirty="0"/>
            </a:br>
            <a:r>
              <a:rPr lang="en-US" i="0" u="none" strike="noStrike" dirty="0">
                <a:solidFill>
                  <a:srgbClr val="111111"/>
                </a:solidFill>
                <a:effectLst/>
              </a:rPr>
              <a:t>Treasure Valley: </a:t>
            </a:r>
            <a:r>
              <a:rPr lang="en-US" i="0" u="sng" dirty="0">
                <a:solidFill>
                  <a:srgbClr val="1A0DAB"/>
                </a:solidFill>
                <a:effectLst/>
                <a:hlinkClick r:id="rId4"/>
              </a:rPr>
              <a:t>208-334-KIDS</a:t>
            </a:r>
            <a:r>
              <a:rPr lang="en-US" i="0" u="none" strike="noStrike" dirty="0">
                <a:solidFill>
                  <a:srgbClr val="111111"/>
                </a:solidFill>
                <a:effectLst/>
              </a:rPr>
              <a:t> (5437)</a:t>
            </a:r>
          </a:p>
          <a:p>
            <a:r>
              <a:rPr lang="en-US" dirty="0"/>
              <a:t>-It is OKAY to report abuse if you are not 100% sure. Let law enforcement and Idaho Health decide what is enough to respond or not.</a:t>
            </a:r>
          </a:p>
          <a:p>
            <a:r>
              <a:rPr lang="en-US" dirty="0"/>
              <a:t>-Make reports within 24 hours of suspected abuse</a:t>
            </a:r>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4598680-3C46-A582-3E89-A86288E72C07}"/>
              </a:ext>
            </a:extLst>
          </p:cNvPr>
          <p:cNvSpPr>
            <a:spLocks noGrp="1"/>
          </p:cNvSpPr>
          <p:nvPr>
            <p:ph type="sldNum" sz="quarter" idx="12"/>
          </p:nvPr>
        </p:nvSpPr>
        <p:spPr>
          <a:xfrm>
            <a:off x="10506330" y="6356350"/>
            <a:ext cx="84747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7</a:t>
            </a:fld>
            <a:endParaRPr lang="en-US">
              <a:solidFill>
                <a:prstClr val="black">
                  <a:tint val="75000"/>
                </a:prstClr>
              </a:solidFill>
            </a:endParaRPr>
          </a:p>
        </p:txBody>
      </p:sp>
    </p:spTree>
    <p:extLst>
      <p:ext uri="{BB962C8B-B14F-4D97-AF65-F5344CB8AC3E}">
        <p14:creationId xmlns:p14="http://schemas.microsoft.com/office/powerpoint/2010/main" val="273476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BDC0-02F1-D46B-EAB6-AD83934318DD}"/>
              </a:ext>
            </a:extLst>
          </p:cNvPr>
          <p:cNvSpPr>
            <a:spLocks noGrp="1"/>
          </p:cNvSpPr>
          <p:nvPr>
            <p:ph type="title"/>
          </p:nvPr>
        </p:nvSpPr>
        <p:spPr/>
        <p:txBody>
          <a:bodyPr/>
          <a:lstStyle/>
          <a:p>
            <a:r>
              <a:rPr lang="en-US" dirty="0"/>
              <a:t>What should your Report contain?</a:t>
            </a:r>
          </a:p>
        </p:txBody>
      </p:sp>
      <p:sp>
        <p:nvSpPr>
          <p:cNvPr id="3" name="Content Placeholder 2">
            <a:extLst>
              <a:ext uri="{FF2B5EF4-FFF2-40B4-BE49-F238E27FC236}">
                <a16:creationId xmlns:a16="http://schemas.microsoft.com/office/drawing/2014/main" id="{EB6070C5-9E45-C075-13CC-E48D5889A4BF}"/>
              </a:ext>
            </a:extLst>
          </p:cNvPr>
          <p:cNvSpPr>
            <a:spLocks noGrp="1"/>
          </p:cNvSpPr>
          <p:nvPr>
            <p:ph idx="1"/>
          </p:nvPr>
        </p:nvSpPr>
        <p:spPr>
          <a:xfrm>
            <a:off x="5425579" y="1585796"/>
            <a:ext cx="5928221" cy="4560170"/>
          </a:xfrm>
        </p:spPr>
        <p:txBody>
          <a:bodyPr>
            <a:noAutofit/>
          </a:bodyPr>
          <a:lstStyle/>
          <a:p>
            <a:r>
              <a:rPr lang="en-US" sz="2100" b="0" i="0" u="none" strike="noStrike" dirty="0">
                <a:solidFill>
                  <a:srgbClr val="111111"/>
                </a:solidFill>
                <a:effectLst/>
              </a:rPr>
              <a:t>-Child and family names, address, and phone number</a:t>
            </a:r>
          </a:p>
          <a:p>
            <a:r>
              <a:rPr lang="en-US" sz="2100" b="0" i="0" u="none" strike="noStrike" dirty="0">
                <a:solidFill>
                  <a:srgbClr val="111111"/>
                </a:solidFill>
                <a:effectLst/>
              </a:rPr>
              <a:t>-Current location of the child and if they are in immediate danger</a:t>
            </a:r>
          </a:p>
          <a:p>
            <a:r>
              <a:rPr lang="en-US" sz="2100" b="0" i="0" u="none" strike="noStrike" dirty="0">
                <a:solidFill>
                  <a:srgbClr val="111111"/>
                </a:solidFill>
                <a:effectLst/>
              </a:rPr>
              <a:t>-Description of any injury to the child and when and where the incident occurred</a:t>
            </a:r>
          </a:p>
          <a:p>
            <a:r>
              <a:rPr lang="en-US" sz="2100" b="0" i="0" u="none" strike="noStrike" dirty="0">
                <a:solidFill>
                  <a:srgbClr val="111111"/>
                </a:solidFill>
                <a:effectLst/>
              </a:rPr>
              <a:t>-Names of people who may also have information</a:t>
            </a:r>
          </a:p>
          <a:p>
            <a:r>
              <a:rPr lang="en-US" sz="2100" b="0" i="0" u="none" strike="noStrike" dirty="0">
                <a:solidFill>
                  <a:srgbClr val="111111"/>
                </a:solidFill>
                <a:effectLst/>
              </a:rPr>
              <a:t>-Explanation of your concerns regarding the child’s safety</a:t>
            </a:r>
          </a:p>
          <a:p>
            <a:r>
              <a:rPr lang="en-US" sz="2100" b="0" i="0" u="none" strike="noStrike" dirty="0">
                <a:solidFill>
                  <a:srgbClr val="111111"/>
                </a:solidFill>
                <a:effectLst/>
              </a:rPr>
              <a:t>-Any additional information you have that may be helpful</a:t>
            </a:r>
          </a:p>
          <a:p>
            <a:r>
              <a:rPr lang="en-US" sz="2100" b="0" i="0" u="none" strike="noStrike" dirty="0">
                <a:solidFill>
                  <a:srgbClr val="111111"/>
                </a:solidFill>
                <a:effectLst/>
              </a:rPr>
              <a:t>-Your name, address, phone number, and relationship to the child</a:t>
            </a:r>
          </a:p>
        </p:txBody>
      </p:sp>
      <p:sp>
        <p:nvSpPr>
          <p:cNvPr id="6" name="Slide Number Placeholder 5">
            <a:extLst>
              <a:ext uri="{FF2B5EF4-FFF2-40B4-BE49-F238E27FC236}">
                <a16:creationId xmlns:a16="http://schemas.microsoft.com/office/drawing/2014/main" id="{3551E1C2-1B74-FF82-E898-D7DDC9AD7065}"/>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87394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a:lstStyle/>
          <a:p>
            <a:r>
              <a:rPr lang="en-US" dirty="0"/>
              <a:t>References: </a:t>
            </a:r>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idx="1"/>
          </p:nvPr>
        </p:nvSpPr>
        <p:spPr/>
        <p:txBody>
          <a:bodyPr/>
          <a:lstStyle/>
          <a:p>
            <a:pPr marL="0" indent="-457200"/>
            <a:r>
              <a:rPr lang="en-US" sz="1600" dirty="0">
                <a:effectLst/>
              </a:rPr>
              <a:t>Bureau, C. (2022). Idaho. https://cwoutcomes.acf.hhs.gov/cwodatasite/pdf/idaho.html#footnote1 </a:t>
            </a:r>
          </a:p>
          <a:p>
            <a:pPr marL="0" indent="-457200"/>
            <a:r>
              <a:rPr lang="en-US" sz="1600" dirty="0">
                <a:effectLst/>
              </a:rPr>
              <a:t>Face It. (n.d.). </a:t>
            </a:r>
            <a:r>
              <a:rPr lang="en-US" sz="1600" i="1" dirty="0">
                <a:effectLst/>
              </a:rPr>
              <a:t>Child abuse prevention toolkit for health professionals - face it</a:t>
            </a:r>
            <a:r>
              <a:rPr lang="en-US" sz="1600" dirty="0">
                <a:effectLst/>
              </a:rPr>
              <a:t>. Face It; A Movement to End		Child</a:t>
            </a:r>
            <a:r>
              <a:rPr lang="en-US" sz="1600" dirty="0"/>
              <a:t> </a:t>
            </a:r>
            <a:r>
              <a:rPr lang="en-US" sz="1600" dirty="0">
                <a:effectLst/>
              </a:rPr>
              <a:t>Abuse. https://faceitabuse.org/wp-content/uploads/2021/09/Face-It-Toolkit-for-Health-	Professionals.pdf </a:t>
            </a:r>
          </a:p>
          <a:p>
            <a:pPr marL="0" indent="-457200"/>
            <a:r>
              <a:rPr lang="en-US" sz="1600" dirty="0"/>
              <a:t>Pierce, M. C., </a:t>
            </a:r>
            <a:r>
              <a:rPr lang="en-US" sz="1600" dirty="0" err="1"/>
              <a:t>Kaczor</a:t>
            </a:r>
            <a:r>
              <a:rPr lang="en-US" sz="1600" dirty="0"/>
              <a:t>, K., Lorenz, D. J., </a:t>
            </a:r>
            <a:r>
              <a:rPr lang="en-US" sz="1600" dirty="0" err="1"/>
              <a:t>Bertocci</a:t>
            </a:r>
            <a:r>
              <a:rPr lang="en-US" sz="1600" dirty="0"/>
              <a:t>, G., </a:t>
            </a:r>
            <a:r>
              <a:rPr lang="en-US" sz="1600" dirty="0" err="1"/>
              <a:t>Fingarson</a:t>
            </a:r>
            <a:r>
              <a:rPr lang="en-US" sz="1600" dirty="0"/>
              <a:t>, A. K., </a:t>
            </a:r>
            <a:r>
              <a:rPr lang="en-US" sz="1600" dirty="0" err="1"/>
              <a:t>Makoroff</a:t>
            </a:r>
            <a:r>
              <a:rPr lang="en-US" sz="1600" dirty="0"/>
              <a:t>, K., Berger, R. P., Bennett, B.,		Magana, J., Staley, S., Ramaiah, V., Fortin, K., Currie, M., Herman, B. E., Herr, S., Hymel, K. P., Jenny, C.,	Sheehan, K., </a:t>
            </a:r>
            <a:r>
              <a:rPr lang="en-US" sz="1600" dirty="0" err="1"/>
              <a:t>Zuckerbraun</a:t>
            </a:r>
            <a:r>
              <a:rPr lang="en-US" sz="1600" dirty="0"/>
              <a:t>, N., … Leventhal, J. M. (2021). Validation of a clinical decision rule to predict	abuse in young children based on bruising characteristics. </a:t>
            </a:r>
            <a:r>
              <a:rPr lang="en-US" sz="1600" i="1" dirty="0"/>
              <a:t>JAMA Network Open</a:t>
            </a:r>
            <a:r>
              <a:rPr lang="en-US" sz="1600" dirty="0"/>
              <a:t>, </a:t>
            </a:r>
            <a:r>
              <a:rPr lang="en-US" sz="1600" i="1" dirty="0"/>
              <a:t>4</a:t>
            </a:r>
            <a:r>
              <a:rPr lang="en-US" sz="1600" dirty="0"/>
              <a:t>(4).			https://doi.org/10.1001/jamanetworkopen.2021.5832 </a:t>
            </a:r>
            <a:endParaRPr lang="en-US" sz="1400" dirty="0"/>
          </a:p>
          <a:p>
            <a:pPr marL="0" indent="-457200"/>
            <a:endParaRPr lang="en-US" sz="1600" dirty="0">
              <a:effectLst/>
            </a:endParaRPr>
          </a:p>
        </p:txBody>
      </p:sp>
    </p:spTree>
    <p:extLst>
      <p:ext uri="{BB962C8B-B14F-4D97-AF65-F5344CB8AC3E}">
        <p14:creationId xmlns:p14="http://schemas.microsoft.com/office/powerpoint/2010/main" val="1813910725"/>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2.xml><?xml version="1.0" encoding="utf-8"?>
<ds:datastoreItem xmlns:ds="http://schemas.openxmlformats.org/officeDocument/2006/customXml" ds:itemID="{FBDEF148-1770-458F-8F5B-C3D0A278AA97}">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{2BEC4C83-40A6-4067-B6A8-035AF9363238}tf78504181_win32</Template>
  <TotalTime>332</TotalTime>
  <Words>1502</Words>
  <Application>Microsoft Office PowerPoint</Application>
  <PresentationFormat>Widescreen</PresentationFormat>
  <Paragraphs>80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Calibri</vt:lpstr>
      <vt:lpstr>Lato</vt:lpstr>
      <vt:lpstr>Tw Cen MT</vt:lpstr>
      <vt:lpstr>ShapesVTI</vt:lpstr>
      <vt:lpstr>TEN-4-FACESp</vt:lpstr>
      <vt:lpstr>The Problem We’re Facing</vt:lpstr>
      <vt:lpstr>A Potential Solution</vt:lpstr>
      <vt:lpstr>TEN-4-FACESp Bruising Rule</vt:lpstr>
      <vt:lpstr>Examples of Suspicious Bruising</vt:lpstr>
      <vt:lpstr>Who and when to recognize bruises</vt:lpstr>
      <vt:lpstr>How to report suspected abuse in Idaho</vt:lpstr>
      <vt:lpstr>What should your Report contain?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TEN-4p-FACES</dc:title>
  <dc:creator>Rachel Stalker</dc:creator>
  <cp:lastModifiedBy>Lyndi Loveland</cp:lastModifiedBy>
  <cp:revision>14</cp:revision>
  <dcterms:created xsi:type="dcterms:W3CDTF">2023-10-12T01:45:14Z</dcterms:created>
  <dcterms:modified xsi:type="dcterms:W3CDTF">2023-11-23T19:50:52Z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